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7" r:id="rId4"/>
    <p:sldMasterId id="214748365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</p:sldIdLst>
  <p:sldSz cy="6858000" cx="12192000"/>
  <p:notesSz cx="6858000" cy="9144000"/>
  <p:embeddedFontLst>
    <p:embeddedFont>
      <p:font typeface="Ubuntu"/>
      <p:regular r:id="rId77"/>
      <p:bold r:id="rId78"/>
      <p:italic r:id="rId79"/>
      <p:boldItalic r:id="rId80"/>
    </p:embeddedFont>
    <p:embeddedFont>
      <p:font typeface="Roboto"/>
      <p:regular r:id="rId81"/>
      <p:bold r:id="rId82"/>
      <p:italic r:id="rId83"/>
      <p:boldItalic r:id="rId8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E46B628-5542-49D8-B602-28BB0EAA1F21}">
  <a:tblStyle styleId="{5E46B628-5542-49D8-B602-28BB0EAA1F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D969C5C-5294-4FD9-9275-0C2906767382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Roboto-boldItalic.fntdata"/><Relationship Id="rId83" Type="http://schemas.openxmlformats.org/officeDocument/2006/relationships/font" Target="fonts/Roboto-italic.fntdata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Ubuntu-boldItalic.fntdata"/><Relationship Id="rId82" Type="http://schemas.openxmlformats.org/officeDocument/2006/relationships/font" Target="fonts/Roboto-bold.fntdata"/><Relationship Id="rId81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31" Type="http://schemas.openxmlformats.org/officeDocument/2006/relationships/slide" Target="slides/slide25.xml"/><Relationship Id="rId75" Type="http://schemas.openxmlformats.org/officeDocument/2006/relationships/slide" Target="slides/slide69.xml"/><Relationship Id="rId30" Type="http://schemas.openxmlformats.org/officeDocument/2006/relationships/slide" Target="slides/slide24.xml"/><Relationship Id="rId74" Type="http://schemas.openxmlformats.org/officeDocument/2006/relationships/slide" Target="slides/slide68.xml"/><Relationship Id="rId33" Type="http://schemas.openxmlformats.org/officeDocument/2006/relationships/slide" Target="slides/slide27.xml"/><Relationship Id="rId77" Type="http://schemas.openxmlformats.org/officeDocument/2006/relationships/font" Target="fonts/Ubuntu-regular.fntdata"/><Relationship Id="rId32" Type="http://schemas.openxmlformats.org/officeDocument/2006/relationships/slide" Target="slides/slide26.xml"/><Relationship Id="rId76" Type="http://schemas.openxmlformats.org/officeDocument/2006/relationships/slide" Target="slides/slide70.xml"/><Relationship Id="rId35" Type="http://schemas.openxmlformats.org/officeDocument/2006/relationships/slide" Target="slides/slide29.xml"/><Relationship Id="rId79" Type="http://schemas.openxmlformats.org/officeDocument/2006/relationships/font" Target="fonts/Ubuntu-italic.fntdata"/><Relationship Id="rId34" Type="http://schemas.openxmlformats.org/officeDocument/2006/relationships/slide" Target="slides/slide28.xml"/><Relationship Id="rId78" Type="http://schemas.openxmlformats.org/officeDocument/2006/relationships/font" Target="fonts/Ubuntu-bold.fntdata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" name="Shape 183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" name="Shape 19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" name="Shape 21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" name="Shape 21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" name="Shape 22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" name="Shape 24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" name="Shape 253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" name="Shape 26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" name="Shape 26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" name="Shape 27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" name="Shape 28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8" name="Shape 28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" name="Shape 29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" name="Shape 30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" name="Shape 31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3" name="Shape 323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0" name="Shape 33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7" name="Shape 33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4" name="Shape 34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1" name="Shape 35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8" name="Shape 35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" name="Shape 36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" name="Shape 37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1" name="Shape 38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8" name="Shape 38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5" name="Shape 39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2" name="Shape 40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0" name="Shape 41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7" name="Shape 41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5" name="Shape 42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2" name="Shape 43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9" name="Shape 43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6" name="Shape 44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Shape 45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3" name="Shape 453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hape 45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0" name="Shape 46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7" name="Shape 46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4" name="Shape 47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1" name="Shape 48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8" name="Shape 48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5" name="Shape 49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2" name="Shape 50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1" name="Shape 51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8" name="Shape 51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6" name="Shape 52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5" name="Shape 53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3" name="Shape 543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1" name="Shape 55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hape 57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5" name="Shape 57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Shape 59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9" name="Shape 59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Титульный слайд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ctrTitle"/>
          </p:nvPr>
        </p:nvSpPr>
        <p:spPr>
          <a:xfrm>
            <a:off x="3929974" y="1316917"/>
            <a:ext cx="6738026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Font typeface="Calibri"/>
              <a:buNone/>
              <a:defRPr b="0" i="0" sz="6000" u="none" cap="none" strike="noStrike">
                <a:solidFill>
                  <a:srgbClr val="20536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3929974" y="3796592"/>
            <a:ext cx="6738026" cy="9115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2" type="body"/>
          </p:nvPr>
        </p:nvSpPr>
        <p:spPr>
          <a:xfrm>
            <a:off x="3930650" y="4800297"/>
            <a:ext cx="6737350" cy="7587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Заголовок и объект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idx="1" type="body"/>
          </p:nvPr>
        </p:nvSpPr>
        <p:spPr>
          <a:xfrm>
            <a:off x="838200" y="1825200"/>
            <a:ext cx="10515600" cy="44259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type="title"/>
          </p:nvPr>
        </p:nvSpPr>
        <p:spPr>
          <a:xfrm>
            <a:off x="838200" y="583660"/>
            <a:ext cx="10515600" cy="11070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Font typeface="Calibri"/>
              <a:buNone/>
              <a:defRPr b="0" i="0" sz="4400" u="none" cap="none" strike="noStrike">
                <a:solidFill>
                  <a:srgbClr val="1F638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10476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Титульный слайд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10476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0" name="Shape 3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Font typeface="Calibri"/>
              <a:buNone/>
              <a:defRPr b="0" i="0" sz="6000" u="none" cap="none" strike="noStrike">
                <a:solidFill>
                  <a:srgbClr val="1F638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Два объекта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838200" y="583660"/>
            <a:ext cx="10515600" cy="11070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Font typeface="Calibri"/>
              <a:buNone/>
              <a:defRPr b="0" i="0" sz="4400" u="none" cap="none" strike="noStrike">
                <a:solidFill>
                  <a:srgbClr val="1F638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10476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Сравнение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839788" y="5832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Font typeface="Calibri"/>
              <a:buNone/>
              <a:defRPr b="0" i="0" sz="4400" u="none" cap="none" strike="noStrike">
                <a:solidFill>
                  <a:srgbClr val="1F638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10476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Только заголовок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838200" y="583660"/>
            <a:ext cx="10515600" cy="11070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Font typeface="Calibri"/>
              <a:buNone/>
              <a:defRPr b="0" i="0" sz="4400" u="none" cap="none" strike="noStrike">
                <a:solidFill>
                  <a:srgbClr val="1F638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10476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Пустой слайд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10476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Объект с подписью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839788" y="987425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Font typeface="Calibri"/>
              <a:buNone/>
              <a:defRPr b="0" i="0" sz="3200" u="none" cap="none" strike="noStrike">
                <a:solidFill>
                  <a:srgbClr val="1F638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2" type="body"/>
          </p:nvPr>
        </p:nvSpPr>
        <p:spPr>
          <a:xfrm>
            <a:off x="839788" y="2645922"/>
            <a:ext cx="3932237" cy="322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10476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Рисунок с подписью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Shape 56"/>
          <p:cNvSpPr txBox="1"/>
          <p:nvPr>
            <p:ph type="title"/>
          </p:nvPr>
        </p:nvSpPr>
        <p:spPr>
          <a:xfrm>
            <a:off x="839788" y="987425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Font typeface="Calibri"/>
              <a:buNone/>
              <a:defRPr b="0" i="0" sz="3200" u="none" cap="none" strike="noStrike">
                <a:solidFill>
                  <a:srgbClr val="1F638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839788" y="2645922"/>
            <a:ext cx="3932237" cy="322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10476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" y="369653"/>
            <a:ext cx="4289896" cy="5593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6956" y="4182894"/>
            <a:ext cx="2365043" cy="267510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300">
                <a:solidFill>
                  <a:schemeClr val="tx1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hape 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" y="0"/>
            <a:ext cx="2859716" cy="2980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Shape 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26956" y="4182894"/>
            <a:ext cx="2365043" cy="267510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Shape 21"/>
          <p:cNvSpPr txBox="1"/>
          <p:nvPr>
            <p:ph type="title"/>
          </p:nvPr>
        </p:nvSpPr>
        <p:spPr>
          <a:xfrm>
            <a:off x="838200" y="583660"/>
            <a:ext cx="10515600" cy="11070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Font typeface="Calibri"/>
              <a:buNone/>
              <a:defRPr b="0" i="0" sz="4400" u="none" cap="none" strike="noStrike">
                <a:solidFill>
                  <a:srgbClr val="1F638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20536B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bugs.webkit.org/show_bug.cgi?id=60831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crbug.com/552046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crbug.com/575205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0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9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1.png"/><Relationship Id="rId4" Type="http://schemas.openxmlformats.org/officeDocument/2006/relationships/image" Target="../media/image12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hyperlink" Target="https://chromium.googlesource.com/chromium/src/+/master/testing/libfuzzer/README.md" TargetMode="Externa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3.jpg"/><Relationship Id="rId4" Type="http://schemas.openxmlformats.org/officeDocument/2006/relationships/hyperlink" Target="https://chromium.googlesource.com/chromium/src/+/master/testing/libfuzzer/README.md" TargetMode="Externa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Relationship Id="rId3" Type="http://schemas.openxmlformats.org/officeDocument/2006/relationships/hyperlink" Target="https://www.google.com/about/appsecurity/chrome-rewards/index.html#fuzzerprogram" TargetMode="Externa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Relationship Id="rId3" Type="http://schemas.openxmlformats.org/officeDocument/2006/relationships/hyperlink" Target="https://www.google.com/about/appsecurity/chrome-rewards/index.html#fuzzerprogram" TargetMode="External"/><Relationship Id="rId4" Type="http://schemas.openxmlformats.org/officeDocument/2006/relationships/image" Target="../media/image15.jp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4.png"/><Relationship Id="rId4" Type="http://schemas.openxmlformats.org/officeDocument/2006/relationships/hyperlink" Target="mailto:mmoroz@chromium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3929974" y="1316917"/>
            <a:ext cx="6738026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SzPct val="25000"/>
              <a:buFont typeface="Calibri"/>
              <a:buNone/>
            </a:pPr>
            <a:r>
              <a:rPr lang="en-US"/>
              <a:t>Modern Fuzzing of C/C++ projects</a:t>
            </a: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3929975" y="3796600"/>
            <a:ext cx="54462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Max Moroz</a:t>
            </a: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Google</a:t>
            </a:r>
          </a:p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Unit testing vs. Fuzz testing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graphicFrame>
        <p:nvGraphicFramePr>
          <p:cNvPr id="129" name="Shape 129"/>
          <p:cNvGraphicFramePr/>
          <p:nvPr/>
        </p:nvGraphicFramePr>
        <p:xfrm>
          <a:off x="842688" y="2019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{5E46B628-5542-49D8-B602-28BB0EAA1F21}</a:tableStyleId>
              </a:tblPr>
              <a:tblGrid>
                <a:gridCol w="3770875"/>
                <a:gridCol w="2111525"/>
                <a:gridCol w="2066975"/>
                <a:gridCol w="2621725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000"/>
                        <a:t>Unit Testing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000"/>
                        <a:t>Old Fuzzing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000"/>
                        <a:t>Modern</a:t>
                      </a:r>
                      <a:r>
                        <a:rPr b="1" lang="en-US" sz="2000"/>
                        <a:t> Fuzzing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Test small parts of code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Can be automated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Regression testing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  <a:r>
                        <a:rPr lang="en-US" sz="2400">
                          <a:solidFill>
                            <a:srgbClr val="000000"/>
                          </a:solidFill>
                        </a:rPr>
                        <a:t> / </a:t>
                      </a: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>
                          <a:solidFill>
                            <a:srgbClr val="000000"/>
                          </a:solidFill>
                        </a:rPr>
                        <a:t>Easy to write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>
                          <a:solidFill>
                            <a:srgbClr val="000000"/>
                          </a:solidFill>
                        </a:rPr>
                        <a:t>Looking for new bugs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  <a:r>
                        <a:rPr lang="en-US" sz="2400">
                          <a:solidFill>
                            <a:srgbClr val="000000"/>
                          </a:solidFill>
                        </a:rPr>
                        <a:t> / </a:t>
                      </a: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✔✔✔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✔✔✔✔✔✔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Looking for vulnerabilities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81000" lvl="0" marL="457200" rtl="0">
              <a:lnSpc>
                <a:spcPct val="113636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b="1" lang="en-US" sz="2400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Target</a:t>
            </a:r>
          </a:p>
          <a:p>
            <a:pPr indent="-381000" lvl="1" marL="914400" rtl="0">
              <a:lnSpc>
                <a:spcPct val="113636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Consumes an array of bytes</a:t>
            </a:r>
          </a:p>
          <a:p>
            <a:pPr indent="-381000" lvl="1" marL="914400" rtl="0">
              <a:lnSpc>
                <a:spcPct val="113636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Calls the code we want to test</a:t>
            </a:r>
          </a:p>
          <a:p>
            <a:pPr indent="-381000" lvl="0" marL="457200" rtl="0">
              <a:lnSpc>
                <a:spcPct val="113636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b="1" lang="en-US" sz="2400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Fuzzer</a:t>
            </a:r>
          </a:p>
          <a:p>
            <a:pPr indent="-381000" lvl="1" marL="914400" rtl="0">
              <a:lnSpc>
                <a:spcPct val="113636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A tool that feed the target with different random inputs</a:t>
            </a:r>
          </a:p>
          <a:p>
            <a:pPr indent="-381000" lvl="0" marL="457200" rtl="0">
              <a:lnSpc>
                <a:spcPct val="113636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b="1" lang="en-US" sz="2400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Corpus</a:t>
            </a:r>
          </a:p>
          <a:p>
            <a:pPr indent="-381000" lvl="1" marL="914400" rtl="0">
              <a:lnSpc>
                <a:spcPct val="113636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A set of valid &amp; invalid inputs for the target</a:t>
            </a:r>
          </a:p>
          <a:p>
            <a:pPr indent="-381000" lvl="1" marL="914400" rtl="0">
              <a:lnSpc>
                <a:spcPct val="113636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Collected manually, by fuzzing, or by crawling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sz="24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Vocabulary</a:t>
            </a:r>
          </a:p>
        </p:txBody>
      </p:sp>
      <p:sp>
        <p:nvSpPr>
          <p:cNvPr id="136" name="Shape 136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ctrTitle"/>
          </p:nvPr>
        </p:nvSpPr>
        <p:spPr>
          <a:xfrm>
            <a:off x="3929974" y="1316917"/>
            <a:ext cx="673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SzPct val="25000"/>
              <a:buFont typeface="Calibri"/>
              <a:buNone/>
            </a:pPr>
            <a:r>
              <a:rPr lang="en-US"/>
              <a:t>Fuzzer types</a:t>
            </a:r>
          </a:p>
        </p:txBody>
      </p:sp>
      <p:sp>
        <p:nvSpPr>
          <p:cNvPr id="142" name="Shape 142"/>
          <p:cNvSpPr txBox="1"/>
          <p:nvPr>
            <p:ph idx="1" type="subTitle"/>
          </p:nvPr>
        </p:nvSpPr>
        <p:spPr>
          <a:xfrm>
            <a:off x="3929975" y="3796600"/>
            <a:ext cx="54462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 Overview</a:t>
            </a:r>
          </a:p>
        </p:txBody>
      </p:sp>
      <p:sp>
        <p:nvSpPr>
          <p:cNvPr id="143" name="Shape 14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Fuzzer types</a:t>
            </a:r>
          </a:p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150" name="Shape 150"/>
          <p:cNvSpPr/>
          <p:nvPr/>
        </p:nvSpPr>
        <p:spPr>
          <a:xfrm>
            <a:off x="1677343" y="3962257"/>
            <a:ext cx="608700" cy="6087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 txBox="1"/>
          <p:nvPr/>
        </p:nvSpPr>
        <p:spPr>
          <a:xfrm>
            <a:off x="1677350" y="2683475"/>
            <a:ext cx="23379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 sz="1800">
                <a:solidFill>
                  <a:srgbClr val="4285F4"/>
                </a:solidFill>
              </a:rPr>
              <a:t>Generation Based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84615"/>
              <a:buFont typeface="Arial"/>
              <a:buNone/>
            </a:pPr>
            <a:r>
              <a:rPr lang="en-US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Generate from scratch with no prior state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91666"/>
              <a:buFont typeface="Arial"/>
              <a:buNone/>
            </a:pPr>
            <a:r>
              <a:rPr lang="en-US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52" name="Shape 152"/>
          <p:cNvCxnSpPr/>
          <p:nvPr/>
        </p:nvCxnSpPr>
        <p:spPr>
          <a:xfrm>
            <a:off x="1677350" y="27946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3" name="Shape 153"/>
          <p:cNvSpPr txBox="1"/>
          <p:nvPr/>
        </p:nvSpPr>
        <p:spPr>
          <a:xfrm>
            <a:off x="3884125" y="2328525"/>
            <a:ext cx="6172800" cy="23700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en-US" sz="1800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Example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 u="sng">
                <a:solidFill>
                  <a:srgbClr val="009900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https://bugs.webkit.org/show_bug.cgi?id=60831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&lt;script&gt;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document.body = document.createElement(‘iframe’);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&lt;/script&gt;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Fuzzer types</a:t>
            </a:r>
          </a:p>
        </p:txBody>
      </p:sp>
      <p:sp>
        <p:nvSpPr>
          <p:cNvPr id="159" name="Shape 159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160" name="Shape 160"/>
          <p:cNvSpPr/>
          <p:nvPr/>
        </p:nvSpPr>
        <p:spPr>
          <a:xfrm>
            <a:off x="1654996" y="3718004"/>
            <a:ext cx="1097100" cy="10971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61" name="Shape 161"/>
          <p:cNvCxnSpPr/>
          <p:nvPr/>
        </p:nvCxnSpPr>
        <p:spPr>
          <a:xfrm>
            <a:off x="1629450" y="26422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62" name="Shape 162"/>
          <p:cNvSpPr txBox="1"/>
          <p:nvPr/>
        </p:nvSpPr>
        <p:spPr>
          <a:xfrm>
            <a:off x="1629450" y="2531075"/>
            <a:ext cx="21936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 sz="1800">
                <a:solidFill>
                  <a:srgbClr val="4285F4"/>
                </a:solidFill>
              </a:rPr>
              <a:t>Mutation Based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Mutate existing state based on some rules</a:t>
            </a:r>
            <a:r>
              <a:rPr lang="en-US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/>
        </p:nvSpPr>
        <p:spPr>
          <a:xfrm>
            <a:off x="4163500" y="1871325"/>
            <a:ext cx="5384400" cy="34164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 sz="1600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Example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 u="sng">
                <a:solidFill>
                  <a:srgbClr val="009900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crbug.com/552046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--- orig.pdf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+++ crash.pdf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@@ -57,7 +57,7 @@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/DecodeParms [null 8 0 R]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/Type /XObject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/Width 1760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>
                <a:latin typeface="Courier New"/>
                <a:ea typeface="Courier New"/>
                <a:cs typeface="Courier New"/>
                <a:sym typeface="Courier New"/>
              </a:rPr>
              <a:t>-/Filter [</a:t>
            </a:r>
            <a:r>
              <a:rPr b="1" lang="en-US" sz="16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/FlateDecode</a:t>
            </a:r>
            <a:r>
              <a:rPr b="1" lang="en-US" sz="1600">
                <a:latin typeface="Courier New"/>
                <a:ea typeface="Courier New"/>
                <a:cs typeface="Courier New"/>
                <a:sym typeface="Courier New"/>
              </a:rPr>
              <a:t> /DCTDecode]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>
                <a:latin typeface="Courier New"/>
                <a:ea typeface="Courier New"/>
                <a:cs typeface="Courier New"/>
                <a:sym typeface="Courier New"/>
              </a:rPr>
              <a:t>+/Filter [</a:t>
            </a:r>
            <a:r>
              <a:rPr b="1" lang="en-US" sz="16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/JBIG2Decode</a:t>
            </a:r>
            <a:r>
              <a:rPr b="1" lang="en-US" sz="1600">
                <a:latin typeface="Courier New"/>
                <a:ea typeface="Courier New"/>
                <a:cs typeface="Courier New"/>
                <a:sym typeface="Courier New"/>
              </a:rPr>
              <a:t> /DCTDecode]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/Height 1248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/Length 2277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Fuzzer types</a:t>
            </a:r>
          </a:p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cxnSp>
        <p:nvCxnSpPr>
          <p:cNvPr id="170" name="Shape 170"/>
          <p:cNvCxnSpPr/>
          <p:nvPr/>
        </p:nvCxnSpPr>
        <p:spPr>
          <a:xfrm>
            <a:off x="1795675" y="23398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1" name="Shape 171"/>
          <p:cNvSpPr/>
          <p:nvPr/>
        </p:nvSpPr>
        <p:spPr>
          <a:xfrm>
            <a:off x="1740052" y="3506373"/>
            <a:ext cx="1520400" cy="15204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/>
        </p:nvSpPr>
        <p:spPr>
          <a:xfrm>
            <a:off x="1795675" y="2152425"/>
            <a:ext cx="20568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 sz="1800">
                <a:solidFill>
                  <a:srgbClr val="4285F4"/>
                </a:solidFill>
              </a:rPr>
              <a:t>Evolutionary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Generation or mutation based or both, in-process with code coverage feedback</a:t>
            </a:r>
            <a:r>
              <a:rPr lang="en-US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 txBox="1"/>
          <p:nvPr/>
        </p:nvSpPr>
        <p:spPr>
          <a:xfrm>
            <a:off x="4163500" y="1871325"/>
            <a:ext cx="5365500" cy="34164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 sz="1600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Example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 u="sng">
                <a:solidFill>
                  <a:srgbClr val="009900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crbug.com/575205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   SELECT'\xef(\xfb;DS\x1aLEETABL\xfeES'REGEXP';0\t\tC LE|A*(\xc8*.+!*)*h*00\x0b$T''&amp;'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ctrTitle"/>
          </p:nvPr>
        </p:nvSpPr>
        <p:spPr>
          <a:xfrm>
            <a:off x="3929974" y="1316917"/>
            <a:ext cx="673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SzPct val="25000"/>
              <a:buFont typeface="Calibri"/>
              <a:buNone/>
            </a:pPr>
            <a:r>
              <a:rPr lang="en-US"/>
              <a:t>Fuzzing in the past</a:t>
            </a:r>
          </a:p>
        </p:txBody>
      </p:sp>
      <p:sp>
        <p:nvSpPr>
          <p:cNvPr id="179" name="Shape 179"/>
          <p:cNvSpPr txBox="1"/>
          <p:nvPr>
            <p:ph idx="1" type="subTitle"/>
          </p:nvPr>
        </p:nvSpPr>
        <p:spPr>
          <a:xfrm>
            <a:off x="3929975" y="3796600"/>
            <a:ext cx="54462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i="1" lang="en-US"/>
              <a:t> Old school fuzzing</a:t>
            </a:r>
          </a:p>
        </p:txBody>
      </p:sp>
      <p:sp>
        <p:nvSpPr>
          <p:cNvPr id="180" name="Shape 18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Generate an HTML page</a:t>
            </a:r>
            <a:br>
              <a:rPr lang="en-US"/>
            </a:br>
            <a:br>
              <a:rPr lang="en-US"/>
            </a:br>
            <a:br>
              <a:rPr lang="en-US"/>
            </a:br>
          </a:p>
        </p:txBody>
      </p:sp>
      <p:sp>
        <p:nvSpPr>
          <p:cNvPr id="186" name="Shape 186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Routine</a:t>
            </a:r>
          </a:p>
        </p:txBody>
      </p:sp>
      <p:sp>
        <p:nvSpPr>
          <p:cNvPr id="187" name="Shape 187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Generate an HTML page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Write it to the disk</a:t>
            </a:r>
            <a:br>
              <a:rPr lang="en-US"/>
            </a:br>
            <a:br>
              <a:rPr lang="en-US"/>
            </a:br>
            <a:br>
              <a:rPr lang="en-US"/>
            </a:br>
          </a:p>
        </p:txBody>
      </p:sp>
      <p:sp>
        <p:nvSpPr>
          <p:cNvPr id="193" name="Shape 193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Routine</a:t>
            </a:r>
          </a:p>
        </p:txBody>
      </p:sp>
      <p:sp>
        <p:nvSpPr>
          <p:cNvPr id="194" name="Shape 194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Generate an HTML page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Write it to the disk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Launch browser</a:t>
            </a:r>
            <a:br>
              <a:rPr lang="en-US"/>
            </a:br>
            <a:br>
              <a:rPr lang="en-US"/>
            </a:br>
            <a:br>
              <a:rPr lang="en-US"/>
            </a:br>
          </a:p>
        </p:txBody>
      </p:sp>
      <p:sp>
        <p:nvSpPr>
          <p:cNvPr id="200" name="Shape 200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Routine</a:t>
            </a:r>
          </a:p>
        </p:txBody>
      </p:sp>
      <p:sp>
        <p:nvSpPr>
          <p:cNvPr id="201" name="Shape 201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</a:pPr>
            <a:r>
              <a:rPr lang="en-US"/>
              <a:t>Google Chrome Security team, Bugs--</a:t>
            </a: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</a:pPr>
            <a:r>
              <a:rPr lang="en-US"/>
              <a:t>BalalaikaCr3w, LC↯BC</a:t>
            </a: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</a:pPr>
            <a:r>
              <a:rPr lang="en-US"/>
              <a:t>CTF, BugBounty, etc</a:t>
            </a:r>
            <a:br>
              <a:rPr lang="en-US"/>
            </a:br>
            <a:br>
              <a:rPr lang="en-US"/>
            </a:br>
            <a:br>
              <a:rPr lang="en-US"/>
            </a:br>
          </a:p>
        </p:txBody>
      </p:sp>
      <p:sp>
        <p:nvSpPr>
          <p:cNvPr id="71" name="Shape 71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Bio</a:t>
            </a:r>
          </a:p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Generate an HTML page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Write it to the disk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Launch browser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Open the page or serve it over HTTP</a:t>
            </a:r>
            <a:br>
              <a:rPr lang="en-US"/>
            </a:br>
            <a:br>
              <a:rPr lang="en-US"/>
            </a:br>
            <a:br>
              <a:rPr lang="en-US"/>
            </a:br>
          </a:p>
        </p:txBody>
      </p:sp>
      <p:sp>
        <p:nvSpPr>
          <p:cNvPr id="207" name="Shape 207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Routine</a:t>
            </a:r>
          </a:p>
        </p:txBody>
      </p:sp>
      <p:sp>
        <p:nvSpPr>
          <p:cNvPr id="208" name="Shape 208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Generate an HTML page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Write it to the disk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Launch browser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Open the page or serve it over HTTP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Check if the browser crashed</a:t>
            </a:r>
            <a:br>
              <a:rPr lang="en-US"/>
            </a:br>
            <a:br>
              <a:rPr lang="en-US"/>
            </a:br>
            <a:br>
              <a:rPr lang="en-US"/>
            </a:br>
          </a:p>
        </p:txBody>
      </p:sp>
      <p:sp>
        <p:nvSpPr>
          <p:cNvPr id="214" name="Shape 214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Routine</a:t>
            </a:r>
          </a:p>
        </p:txBody>
      </p:sp>
      <p:sp>
        <p:nvSpPr>
          <p:cNvPr id="215" name="Shape 215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Generate an HTML page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Write it to the disk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Launch browser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Open the page or serve it over HTTP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Check if the browser crashed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Font typeface="Calibri"/>
              <a:buAutoNum type="arabicPeriod"/>
            </a:pPr>
            <a:r>
              <a:rPr lang="en-US"/>
              <a:t>Close the browser</a:t>
            </a:r>
            <a:br>
              <a:rPr lang="en-US"/>
            </a:br>
            <a:br>
              <a:rPr lang="en-US"/>
            </a:br>
            <a:br>
              <a:rPr lang="en-US"/>
            </a:br>
          </a:p>
        </p:txBody>
      </p:sp>
      <p:sp>
        <p:nvSpPr>
          <p:cNvPr id="221" name="Shape 221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Routine</a:t>
            </a:r>
          </a:p>
        </p:txBody>
      </p:sp>
      <p:sp>
        <p:nvSpPr>
          <p:cNvPr id="222" name="Shape 222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type="ctrTitle"/>
          </p:nvPr>
        </p:nvSpPr>
        <p:spPr>
          <a:xfrm>
            <a:off x="3929974" y="1316917"/>
            <a:ext cx="673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SzPct val="25000"/>
              <a:buFont typeface="Calibri"/>
              <a:buNone/>
            </a:pPr>
            <a:r>
              <a:rPr lang="en-US" sz="5400"/>
              <a:t>Let’s write some code</a:t>
            </a:r>
          </a:p>
        </p:txBody>
      </p:sp>
      <p:sp>
        <p:nvSpPr>
          <p:cNvPr id="228" name="Shape 228"/>
          <p:cNvSpPr txBox="1"/>
          <p:nvPr>
            <p:ph idx="1" type="subTitle"/>
          </p:nvPr>
        </p:nvSpPr>
        <p:spPr>
          <a:xfrm>
            <a:off x="3929975" y="3796600"/>
            <a:ext cx="54462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i="1" lang="en-US"/>
              <a:t>Lesson 02</a:t>
            </a:r>
          </a:p>
        </p:txBody>
      </p:sp>
      <p:sp>
        <p:nvSpPr>
          <p:cNvPr id="229" name="Shape 22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No coverage</a:t>
            </a:r>
          </a:p>
        </p:txBody>
      </p:sp>
      <p:sp>
        <p:nvSpPr>
          <p:cNvPr id="235" name="Shape 235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5363" y="1385850"/>
            <a:ext cx="7575138" cy="504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buFont typeface="Roboto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Large search space</a:t>
            </a: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buFont typeface="Roboto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Cannot fuzz specific function</a:t>
            </a: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buFont typeface="Roboto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Hard to fuzz network protocols</a:t>
            </a: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buFont typeface="Roboto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Speed of regular fuzzers (html, css, dom, etc mutators)</a:t>
            </a:r>
            <a:br>
              <a:rPr lang="en-US">
                <a:latin typeface="Roboto"/>
                <a:ea typeface="Roboto"/>
                <a:cs typeface="Roboto"/>
                <a:sym typeface="Roboto"/>
              </a:rPr>
            </a:br>
            <a:br>
              <a:rPr lang="en-US">
                <a:latin typeface="Roboto"/>
                <a:ea typeface="Roboto"/>
                <a:cs typeface="Roboto"/>
                <a:sym typeface="Roboto"/>
              </a:rPr>
            </a:br>
          </a:p>
        </p:txBody>
      </p:sp>
      <p:sp>
        <p:nvSpPr>
          <p:cNvPr id="242" name="Shape 242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Problems of old school fuzzing</a:t>
            </a:r>
          </a:p>
        </p:txBody>
      </p:sp>
      <p:sp>
        <p:nvSpPr>
          <p:cNvPr id="243" name="Shape 243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Coverage</a:t>
            </a:r>
          </a:p>
        </p:txBody>
      </p:sp>
      <p:sp>
        <p:nvSpPr>
          <p:cNvPr id="249" name="Shape 249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5825" y="1539588"/>
            <a:ext cx="6357150" cy="45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937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Arial"/>
              <a:buChar char="●"/>
            </a:pPr>
            <a:r>
              <a:rPr lang="en-US" sz="2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More focused fuzzing</a:t>
            </a:r>
          </a:p>
          <a:p>
            <a:pPr indent="-3937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Arial"/>
              <a:buChar char="●"/>
            </a:pPr>
            <a:r>
              <a:rPr lang="en-US" sz="2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Faster fuzzing</a:t>
            </a:r>
          </a:p>
          <a:p>
            <a:pPr indent="-3937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Arial"/>
              <a:buChar char="●"/>
            </a:pPr>
            <a:r>
              <a:rPr lang="en-US" sz="2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Smarter fuzzing </a:t>
            </a:r>
          </a:p>
          <a:p>
            <a:pPr indent="-3937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Arial"/>
              <a:buChar char="●"/>
            </a:pPr>
            <a:r>
              <a:rPr lang="en-US" sz="2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Easier fuzzer writing</a:t>
            </a:r>
          </a:p>
          <a:p>
            <a:pPr indent="-69850" lvl="0" marL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t/>
            </a:r>
            <a:endParaRPr sz="26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" name="Shape 256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Goals</a:t>
            </a:r>
          </a:p>
        </p:txBody>
      </p:sp>
      <p:sp>
        <p:nvSpPr>
          <p:cNvPr id="257" name="Shape 257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ctrTitle"/>
          </p:nvPr>
        </p:nvSpPr>
        <p:spPr>
          <a:xfrm>
            <a:off x="3929974" y="1316917"/>
            <a:ext cx="673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SzPct val="25000"/>
              <a:buFont typeface="Calibri"/>
              <a:buNone/>
            </a:pPr>
            <a:r>
              <a:rPr lang="en-US"/>
              <a:t>LibFuzzer</a:t>
            </a:r>
          </a:p>
        </p:txBody>
      </p:sp>
      <p:sp>
        <p:nvSpPr>
          <p:cNvPr id="263" name="Shape 263"/>
          <p:cNvSpPr txBox="1"/>
          <p:nvPr>
            <p:ph idx="1" type="subTitle"/>
          </p:nvPr>
        </p:nvSpPr>
        <p:spPr>
          <a:xfrm>
            <a:off x="3929975" y="3796600"/>
            <a:ext cx="54462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i="1" lang="en-US"/>
              <a:t> New school fuzzing</a:t>
            </a:r>
          </a:p>
        </p:txBody>
      </p:sp>
      <p:sp>
        <p:nvSpPr>
          <p:cNvPr id="264" name="Shape 26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In-process, in-memory</a:t>
            </a:r>
          </a:p>
        </p:txBody>
      </p:sp>
      <p:sp>
        <p:nvSpPr>
          <p:cNvPr id="270" name="Shape 270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LibFuzzer</a:t>
            </a:r>
          </a:p>
        </p:txBody>
      </p:sp>
      <p:sp>
        <p:nvSpPr>
          <p:cNvPr id="271" name="Shape 271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idx="1" type="body"/>
          </p:nvPr>
        </p:nvSpPr>
        <p:spPr>
          <a:xfrm>
            <a:off x="838200" y="1825200"/>
            <a:ext cx="10515600" cy="44259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n-US"/>
              <a:t>TODO: write agenda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n-US"/>
              <a:t>???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n-US"/>
              <a:t>Slides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n-US"/>
              <a:t>Workshop</a:t>
            </a:r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 txBox="1"/>
          <p:nvPr>
            <p:ph type="title"/>
          </p:nvPr>
        </p:nvSpPr>
        <p:spPr>
          <a:xfrm>
            <a:off x="838200" y="583660"/>
            <a:ext cx="10515600" cy="11070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Agenda</a:t>
            </a:r>
          </a:p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In-process, in-memory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Guided fuzz testing</a:t>
            </a:r>
          </a:p>
        </p:txBody>
      </p:sp>
      <p:sp>
        <p:nvSpPr>
          <p:cNvPr id="277" name="Shape 277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LibFuzzer</a:t>
            </a:r>
          </a:p>
        </p:txBody>
      </p:sp>
      <p:sp>
        <p:nvSpPr>
          <p:cNvPr id="278" name="Shape 278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In-process, in-memory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Guided fuzz testing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Very effective at a function / protocol level</a:t>
            </a:r>
          </a:p>
        </p:txBody>
      </p:sp>
      <p:sp>
        <p:nvSpPr>
          <p:cNvPr id="284" name="Shape 284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LibFuzzer</a:t>
            </a:r>
          </a:p>
        </p:txBody>
      </p:sp>
      <p:sp>
        <p:nvSpPr>
          <p:cNvPr id="285" name="Shape 285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In-process, in-memory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Guided fuzz testing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Very effective at a function / protocol level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1000x faster</a:t>
            </a:r>
          </a:p>
        </p:txBody>
      </p:sp>
      <p:sp>
        <p:nvSpPr>
          <p:cNvPr id="291" name="Shape 291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LibFuzzer</a:t>
            </a:r>
          </a:p>
        </p:txBody>
      </p:sp>
      <p:sp>
        <p:nvSpPr>
          <p:cNvPr id="292" name="Shape 292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In-process, in-memory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Guided fuzz testing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Very effective at a function / protocol level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1000x faster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It’s easy to write a </a:t>
            </a:r>
            <a:r>
              <a:rPr i="1" lang="en-US"/>
              <a:t>libFuzzer</a:t>
            </a:r>
            <a:r>
              <a:rPr lang="en-US"/>
              <a:t>-based fuzzer</a:t>
            </a:r>
          </a:p>
        </p:txBody>
      </p:sp>
      <p:sp>
        <p:nvSpPr>
          <p:cNvPr id="298" name="Shape 298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LibFuzzer</a:t>
            </a:r>
          </a:p>
        </p:txBody>
      </p:sp>
      <p:sp>
        <p:nvSpPr>
          <p:cNvPr id="299" name="Shape 299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In-process, in-memory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Guided fuzz testing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Very effective at a function / protocol level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1000x faster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It’s easy to write a </a:t>
            </a:r>
            <a:r>
              <a:rPr i="1" lang="en-US"/>
              <a:t>libFuzzer</a:t>
            </a:r>
            <a:r>
              <a:rPr lang="en-US"/>
              <a:t>-based fuzzer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Can be checked along with unit-tests</a:t>
            </a:r>
          </a:p>
        </p:txBody>
      </p:sp>
      <p:sp>
        <p:nvSpPr>
          <p:cNvPr id="305" name="Shape 305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LibFuzzer</a:t>
            </a:r>
          </a:p>
        </p:txBody>
      </p:sp>
      <p:sp>
        <p:nvSpPr>
          <p:cNvPr id="306" name="Shape 306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Coverage-guided fuzz testing</a:t>
            </a:r>
          </a:p>
        </p:txBody>
      </p:sp>
      <p:sp>
        <p:nvSpPr>
          <p:cNvPr id="312" name="Shape 312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id="313" name="Shape 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275" y="1357953"/>
            <a:ext cx="7676675" cy="5261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type="ctrTitle"/>
          </p:nvPr>
        </p:nvSpPr>
        <p:spPr>
          <a:xfrm>
            <a:off x="3929974" y="1316917"/>
            <a:ext cx="673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SzPct val="25000"/>
              <a:buFont typeface="Calibri"/>
              <a:buNone/>
            </a:pPr>
            <a:r>
              <a:rPr lang="en-US" sz="5400"/>
              <a:t>Memory Tools</a:t>
            </a:r>
          </a:p>
        </p:txBody>
      </p:sp>
      <p:sp>
        <p:nvSpPr>
          <p:cNvPr id="319" name="Shape 319"/>
          <p:cNvSpPr txBox="1"/>
          <p:nvPr>
            <p:ph idx="1" type="subTitle"/>
          </p:nvPr>
        </p:nvSpPr>
        <p:spPr>
          <a:xfrm>
            <a:off x="3929975" y="3796600"/>
            <a:ext cx="54462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i="1" lang="en-US"/>
              <a:t>How to see the invisible</a:t>
            </a:r>
          </a:p>
        </p:txBody>
      </p:sp>
      <p:sp>
        <p:nvSpPr>
          <p:cNvPr id="320" name="Shape 32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Memory Tools</a:t>
            </a:r>
          </a:p>
        </p:txBody>
      </p:sp>
      <p:sp>
        <p:nvSpPr>
          <p:cNvPr id="326" name="Shape 326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327" name="Shape 327"/>
          <p:cNvSpPr txBox="1"/>
          <p:nvPr/>
        </p:nvSpPr>
        <p:spPr>
          <a:xfrm>
            <a:off x="1397000" y="1320800"/>
            <a:ext cx="9099000" cy="5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10"/>
              </a:spcAft>
              <a:buClr>
                <a:srgbClr val="000000"/>
              </a:buClr>
              <a:buSzPct val="100000"/>
            </a:pPr>
            <a:r>
              <a:rPr b="1" lang="en-US" sz="1800">
                <a:solidFill>
                  <a:srgbClr val="3C3C3C"/>
                </a:solidFill>
              </a:rPr>
              <a:t>AddressSanitizer</a:t>
            </a:r>
            <a:r>
              <a:rPr lang="en-US" sz="1800">
                <a:solidFill>
                  <a:srgbClr val="3C3C3C"/>
                </a:solidFill>
              </a:rPr>
              <a:t> (aka </a:t>
            </a:r>
            <a:r>
              <a:rPr b="1" lang="en-US" sz="1800">
                <a:solidFill>
                  <a:srgbClr val="3C3C3C"/>
                </a:solidFill>
              </a:rPr>
              <a:t>ASan</a:t>
            </a:r>
            <a:r>
              <a:rPr lang="en-US" sz="1800">
                <a:solidFill>
                  <a:srgbClr val="3C3C3C"/>
                </a:solidFill>
              </a:rPr>
              <a:t>)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Clr>
                <a:srgbClr val="3C3C3C"/>
              </a:buClr>
              <a:buSzPct val="100000"/>
              <a:buFont typeface="Arial"/>
              <a:buChar char="●"/>
            </a:pPr>
            <a:r>
              <a:rPr lang="en-US" sz="1800">
                <a:solidFill>
                  <a:srgbClr val="3C3C3C"/>
                </a:solidFill>
              </a:rPr>
              <a:t>Detects use-after-free, buffer overflows (heap, stack, globals), stack-use-after-return, container-overflow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Clr>
                <a:srgbClr val="3C3C3C"/>
              </a:buClr>
              <a:buSzPct val="100000"/>
              <a:buFont typeface="Arial"/>
              <a:buChar char="●"/>
            </a:pPr>
            <a:r>
              <a:rPr lang="en-US" sz="1800">
                <a:solidFill>
                  <a:srgbClr val="3C3C3C"/>
                </a:solidFill>
              </a:rPr>
              <a:t>Cpu: 2x, memory 1.5x-3x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1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800">
              <a:solidFill>
                <a:srgbClr val="3C3C3C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10"/>
              </a:spcAft>
              <a:buClr>
                <a:srgbClr val="000000"/>
              </a:buClr>
              <a:buSzPct val="100000"/>
            </a:pPr>
            <a:r>
              <a:rPr b="1" lang="en-US" sz="1800">
                <a:solidFill>
                  <a:srgbClr val="3C3C3C"/>
                </a:solidFill>
              </a:rPr>
              <a:t>MemorySanitizer</a:t>
            </a:r>
            <a:r>
              <a:rPr lang="en-US" sz="1800">
                <a:solidFill>
                  <a:srgbClr val="3C3C3C"/>
                </a:solidFill>
              </a:rPr>
              <a:t> (aka </a:t>
            </a:r>
            <a:r>
              <a:rPr b="1" lang="en-US" sz="1800">
                <a:solidFill>
                  <a:srgbClr val="3C3C3C"/>
                </a:solidFill>
              </a:rPr>
              <a:t>MSan</a:t>
            </a:r>
            <a:r>
              <a:rPr lang="en-US" sz="1800">
                <a:solidFill>
                  <a:srgbClr val="3C3C3C"/>
                </a:solidFill>
              </a:rPr>
              <a:t>)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Clr>
                <a:srgbClr val="3C3C3C"/>
              </a:buClr>
              <a:buSzPct val="100000"/>
              <a:buFont typeface="Arial"/>
              <a:buChar char="●"/>
            </a:pPr>
            <a:r>
              <a:rPr lang="en-US" sz="1800">
                <a:solidFill>
                  <a:srgbClr val="3C3C3C"/>
                </a:solidFill>
              </a:rPr>
              <a:t>Detects uninitialized memory reads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Clr>
                <a:srgbClr val="3C3C3C"/>
              </a:buClr>
              <a:buSzPct val="100000"/>
              <a:buFont typeface="Arial"/>
              <a:buChar char="●"/>
            </a:pPr>
            <a:r>
              <a:rPr lang="en-US" sz="1800">
                <a:solidFill>
                  <a:srgbClr val="3C3C3C"/>
                </a:solidFill>
              </a:rPr>
              <a:t>Cpu: 3x, memory: 2x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Clr>
                <a:srgbClr val="3C3C3C"/>
              </a:buClr>
              <a:buSzPct val="100000"/>
              <a:buFont typeface="Arial"/>
              <a:buChar char="●"/>
            </a:pPr>
            <a:r>
              <a:rPr lang="en-US" sz="1800">
                <a:solidFill>
                  <a:srgbClr val="3C3C3C"/>
                </a:solidFill>
              </a:rPr>
              <a:t>Special mode: origins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10"/>
              </a:spcAft>
              <a:buClr>
                <a:srgbClr val="000000"/>
              </a:buClr>
              <a:buNone/>
            </a:pPr>
            <a:r>
              <a:t/>
            </a:r>
            <a:endParaRPr sz="1800">
              <a:solidFill>
                <a:srgbClr val="3C3C3C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10"/>
              </a:spcAft>
              <a:buClr>
                <a:srgbClr val="000000"/>
              </a:buClr>
              <a:buSzPct val="100000"/>
            </a:pPr>
            <a:r>
              <a:rPr b="1" lang="en-US" sz="1800">
                <a:solidFill>
                  <a:srgbClr val="3C3C3C"/>
                </a:solidFill>
              </a:rPr>
              <a:t>UndefinedBehaviorSanitizer</a:t>
            </a:r>
            <a:r>
              <a:rPr lang="en-US" sz="1800">
                <a:solidFill>
                  <a:srgbClr val="3C3C3C"/>
                </a:solidFill>
              </a:rPr>
              <a:t> (aka </a:t>
            </a:r>
            <a:r>
              <a:rPr b="1" lang="en-US" sz="1800">
                <a:solidFill>
                  <a:srgbClr val="3C3C3C"/>
                </a:solidFill>
              </a:rPr>
              <a:t>UBSan</a:t>
            </a:r>
            <a:r>
              <a:rPr lang="en-US" sz="1800">
                <a:solidFill>
                  <a:srgbClr val="3C3C3C"/>
                </a:solidFill>
              </a:rPr>
              <a:t>)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Clr>
                <a:srgbClr val="3C3C3C"/>
              </a:buClr>
              <a:buSzPct val="100000"/>
              <a:buFont typeface="Arial"/>
              <a:buChar char="●"/>
            </a:pPr>
            <a:r>
              <a:rPr lang="en-US" sz="1800">
                <a:solidFill>
                  <a:srgbClr val="3C3C3C"/>
                </a:solidFill>
              </a:rPr>
              <a:t>Detects several classes of bugs (19?), esp on type confusion, signed-integer-overflow, undefined shift, etc.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Clr>
                <a:srgbClr val="3C3C3C"/>
              </a:buClr>
              <a:buSzPct val="100000"/>
              <a:buFont typeface="Arial"/>
              <a:buChar char="●"/>
            </a:pPr>
            <a:r>
              <a:rPr lang="en-US" sz="1800">
                <a:solidFill>
                  <a:srgbClr val="3C3C3C"/>
                </a:solidFill>
              </a:rPr>
              <a:t>Cpu: 10-50%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Clr>
                <a:srgbClr val="3C3C3C"/>
              </a:buClr>
              <a:buSzPct val="100000"/>
              <a:buFont typeface="Arial"/>
              <a:buChar char="●"/>
            </a:pPr>
            <a:r>
              <a:rPr lang="en-US" sz="1800">
                <a:solidFill>
                  <a:srgbClr val="3C3C3C"/>
                </a:solidFill>
              </a:rPr>
              <a:t>Memory: ~1x (no allocator, no shadow)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10"/>
              </a:spcAft>
              <a:buClr>
                <a:srgbClr val="000000"/>
              </a:buClr>
              <a:buSzPct val="61111"/>
              <a:buNone/>
            </a:pPr>
            <a:r>
              <a:rPr lang="en-US" sz="1800">
                <a:solidFill>
                  <a:srgbClr val="3C3C3C"/>
                </a:solidFill>
              </a:rPr>
              <a:t>	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44444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Memory tools: example</a:t>
            </a:r>
          </a:p>
        </p:txBody>
      </p:sp>
      <p:sp>
        <p:nvSpPr>
          <p:cNvPr id="333" name="Shape 333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334" name="Shape 334"/>
          <p:cNvSpPr txBox="1"/>
          <p:nvPr/>
        </p:nvSpPr>
        <p:spPr>
          <a:xfrm>
            <a:off x="1701800" y="1320800"/>
            <a:ext cx="9099000" cy="5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200">
                <a:solidFill>
                  <a:srgbClr val="3C3C3C"/>
                </a:solidFill>
              </a:rPr>
              <a:t>Container-overflow (</a:t>
            </a:r>
            <a:r>
              <a:rPr b="1" lang="en-US" sz="2200">
                <a:solidFill>
                  <a:srgbClr val="3C3C3C"/>
                </a:solidFill>
              </a:rPr>
              <a:t>ASan</a:t>
            </a:r>
            <a:r>
              <a:rPr lang="en-US" sz="2200">
                <a:solidFill>
                  <a:srgbClr val="3C3C3C"/>
                </a:solidFill>
              </a:rPr>
              <a:t>):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1800">
                <a:solidFill>
                  <a:srgbClr val="00820F"/>
                </a:solidFill>
                <a:latin typeface="Courier New"/>
                <a:ea typeface="Courier New"/>
                <a:cs typeface="Courier New"/>
                <a:sym typeface="Courier New"/>
              </a:rPr>
              <a:t>&lt;vector&gt;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1800">
                <a:solidFill>
                  <a:srgbClr val="00820F"/>
                </a:solidFill>
                <a:latin typeface="Courier New"/>
                <a:ea typeface="Courier New"/>
                <a:cs typeface="Courier New"/>
                <a:sym typeface="Courier New"/>
              </a:rPr>
              <a:t>&lt;assert.h&gt;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C53C6"/>
                </a:solidFill>
                <a:latin typeface="Courier New"/>
                <a:ea typeface="Courier New"/>
                <a:cs typeface="Courier New"/>
                <a:sym typeface="Courier New"/>
              </a:rPr>
              <a:t>typedef long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T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0C53C6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main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std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vector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v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v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push_back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v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push_back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v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push_back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-US" sz="1800">
                <a:solidFill>
                  <a:srgbClr val="0C53C6"/>
                </a:solidFill>
                <a:latin typeface="Courier New"/>
                <a:ea typeface="Courier New"/>
                <a:cs typeface="Courier New"/>
                <a:sym typeface="Courier New"/>
              </a:rPr>
              <a:t>assert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v.capacity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() &gt;=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4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-US" sz="1800">
                <a:solidFill>
                  <a:srgbClr val="0C53C6"/>
                </a:solidFill>
                <a:latin typeface="Courier New"/>
                <a:ea typeface="Courier New"/>
                <a:cs typeface="Courier New"/>
                <a:sym typeface="Courier New"/>
              </a:rPr>
              <a:t>assert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v.size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() ==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3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T 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p 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= &amp;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-US" sz="18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 b="1" sz="1800">
              <a:solidFill>
                <a:srgbClr val="3C3C3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-US" sz="180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// Here the memory is accessed inside a heap-allocated buffer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-US" sz="180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// but outside of the region `[v.begin(), v.end())`.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-US" sz="1800">
                <a:solidFill>
                  <a:srgbClr val="0C53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 p[3]; </a:t>
            </a:r>
            <a:r>
              <a:rPr b="1" lang="en-US" sz="180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// OOPS.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b="1" lang="en-US" sz="1800">
                <a:solidFill>
                  <a:srgbClr val="3C3C3C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/>
          <p:nvPr>
            <p:ph type="ctrTitle"/>
          </p:nvPr>
        </p:nvSpPr>
        <p:spPr>
          <a:xfrm>
            <a:off x="3929974" y="1316917"/>
            <a:ext cx="673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SzPct val="25000"/>
              <a:buFont typeface="Calibri"/>
              <a:buNone/>
            </a:pPr>
            <a:r>
              <a:rPr lang="en-US" sz="5400"/>
              <a:t>Let’s write some code</a:t>
            </a:r>
          </a:p>
        </p:txBody>
      </p:sp>
      <p:sp>
        <p:nvSpPr>
          <p:cNvPr id="340" name="Shape 340"/>
          <p:cNvSpPr txBox="1"/>
          <p:nvPr>
            <p:ph idx="1" type="subTitle"/>
          </p:nvPr>
        </p:nvSpPr>
        <p:spPr>
          <a:xfrm>
            <a:off x="3929975" y="3796600"/>
            <a:ext cx="54462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i="1" lang="en-US"/>
              <a:t>Lessons 03 - 06</a:t>
            </a:r>
          </a:p>
        </p:txBody>
      </p:sp>
      <p:sp>
        <p:nvSpPr>
          <p:cNvPr id="341" name="Shape 34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$ ./fact 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Enter n to compute n! : </a:t>
            </a:r>
            <a:r>
              <a:rPr lang="en-US" sz="2000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5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5! = 120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40000"/>
              <a:buFont typeface="Arial"/>
              <a:buNone/>
            </a:pPr>
            <a:r>
              <a:t/>
            </a:r>
            <a:endParaRPr sz="2000"/>
          </a:p>
        </p:txBody>
      </p:sp>
      <p:sp>
        <p:nvSpPr>
          <p:cNvPr id="85" name="Shape 85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My first year in university</a:t>
            </a:r>
          </a:p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Dictionaries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Seed corpus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Custom options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Fuzzing of non-raw data arguments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</a:pPr>
            <a:r>
              <a:rPr lang="en-US"/>
              <a:t>Optimization</a:t>
            </a:r>
          </a:p>
        </p:txBody>
      </p:sp>
      <p:sp>
        <p:nvSpPr>
          <p:cNvPr id="347" name="Shape 347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How to improve your fuzzer</a:t>
            </a:r>
          </a:p>
        </p:txBody>
      </p:sp>
      <p:sp>
        <p:nvSpPr>
          <p:cNvPr id="348" name="Shape 348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Dictionaries</a:t>
            </a:r>
          </a:p>
        </p:txBody>
      </p:sp>
      <p:sp>
        <p:nvSpPr>
          <p:cNvPr id="354" name="Shape 354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id="355" name="Shape 3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925" y="1629450"/>
            <a:ext cx="7143750" cy="44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Dictionaries</a:t>
            </a:r>
          </a:p>
        </p:txBody>
      </p:sp>
      <p:sp>
        <p:nvSpPr>
          <p:cNvPr id="361" name="Shape 361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362" name="Shape 362"/>
          <p:cNvSpPr txBox="1"/>
          <p:nvPr/>
        </p:nvSpPr>
        <p:spPr>
          <a:xfrm>
            <a:off x="2693825" y="1123400"/>
            <a:ext cx="3709200" cy="59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XML: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encoding=\"1\""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a=\"1\""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href=\"1\""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standalone=\"no\""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version=\"1\""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xml:base=\"1\""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xml:id=\"1\""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xml:lang=\"1\""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xml:space=\"1\""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 xmlns=\"1\""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"&amp;lt;"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"&amp;#1;"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"&amp;a;"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"&amp;#x1;"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"ANY"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"[]"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"CDATA"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":fallback"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":include"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"--"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"EMPTY"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"\"\""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"''"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"ENTITIES"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"ENTITY"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3" name="Shape 363"/>
          <p:cNvSpPr txBox="1"/>
          <p:nvPr/>
        </p:nvSpPr>
        <p:spPr>
          <a:xfrm>
            <a:off x="6354700" y="1123400"/>
            <a:ext cx="4237200" cy="59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/>
              <a:t>PNG: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header_png="\x89PNG\x0d\x0a\x1a\x0a"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section_IDAT="IDAT"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section_IEND="IEND"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section_IHDR="IHDR"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section_PLTE="PLTE"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section_bKGD="bKGD"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section_cHRM="cHRM"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section_fRAc="fRAc"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section_gAMA="gAMA"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section_gIFg="gIFg"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section_gIFt="gIFt"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section_gIFx="gIFx"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section_hIST="hIST"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section_iCCP="iCCP"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section_iTXt="iTXt"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section_oFFs="oFFs"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section_pCAL="pCAL"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section_pHYs="pHYs"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section_sBIT="sBIT"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section_sCAL="sCAL"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section_sPLT="sPLT"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section_sRGB="sRGB"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section_sTER="sTER"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section_tEXt="tEXt"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section_tIME="tIME"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 txBox="1"/>
          <p:nvPr>
            <p:ph idx="1" type="body"/>
          </p:nvPr>
        </p:nvSpPr>
        <p:spPr>
          <a:xfrm>
            <a:off x="1757425" y="5758475"/>
            <a:ext cx="10515600" cy="14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>
                <a:latin typeface="Ubuntu"/>
                <a:ea typeface="Ubuntu"/>
                <a:cs typeface="Ubuntu"/>
                <a:sym typeface="Ubuntu"/>
              </a:rPr>
              <a:t>$ chromium/src/testing/libfuzzer/dictionary_generator.py  \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>
                <a:latin typeface="Ubuntu"/>
                <a:ea typeface="Ubuntu"/>
                <a:cs typeface="Ubuntu"/>
                <a:sym typeface="Ubuntu"/>
              </a:rPr>
              <a:t>	--fuzzer </a:t>
            </a:r>
            <a:r>
              <a:rPr lang="en-US" sz="1600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PATH_TO_FUZZER_BINARY</a:t>
            </a:r>
            <a:r>
              <a:rPr lang="en-US" sz="1600">
                <a:latin typeface="Ubuntu"/>
                <a:ea typeface="Ubuntu"/>
                <a:cs typeface="Ubuntu"/>
                <a:sym typeface="Ubuntu"/>
              </a:rPr>
              <a:t>  \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>
                <a:latin typeface="Ubuntu"/>
                <a:ea typeface="Ubuntu"/>
                <a:cs typeface="Ubuntu"/>
                <a:sym typeface="Ubuntu"/>
              </a:rPr>
              <a:t>	--spec </a:t>
            </a:r>
            <a:r>
              <a:rPr lang="en-US" sz="1600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PATH_TO_FORMAT_SPECIFICATION</a:t>
            </a:r>
            <a:r>
              <a:rPr lang="en-US" sz="1600">
                <a:latin typeface="Ubuntu"/>
                <a:ea typeface="Ubuntu"/>
                <a:cs typeface="Ubuntu"/>
                <a:sym typeface="Ubuntu"/>
              </a:rPr>
              <a:t>  \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>
                <a:latin typeface="Ubuntu"/>
                <a:ea typeface="Ubuntu"/>
                <a:cs typeface="Ubuntu"/>
                <a:sym typeface="Ubuntu"/>
              </a:rPr>
              <a:t>	--out </a:t>
            </a:r>
            <a:r>
              <a:rPr lang="en-US" sz="1600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GENERATED_DICTIONARY.dict</a:t>
            </a:r>
          </a:p>
        </p:txBody>
      </p:sp>
      <p:sp>
        <p:nvSpPr>
          <p:cNvPr id="369" name="Shape 369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Dictionary generation</a:t>
            </a:r>
          </a:p>
        </p:txBody>
      </p:sp>
      <p:sp>
        <p:nvSpPr>
          <p:cNvPr id="370" name="Shape 370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graphicFrame>
        <p:nvGraphicFramePr>
          <p:cNvPr id="371" name="Shape 371"/>
          <p:cNvGraphicFramePr/>
          <p:nvPr/>
        </p:nvGraphicFramePr>
        <p:xfrm>
          <a:off x="1757413" y="13763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{1D969C5C-5294-4FD9-9275-0C2906767382}</a:tableStyleId>
              </a:tblPr>
              <a:tblGrid>
                <a:gridCol w="3908775"/>
                <a:gridCol w="1297150"/>
                <a:gridCol w="1227975"/>
                <a:gridCol w="1470125"/>
                <a:gridCol w="1106925"/>
              </a:tblGrid>
              <a:tr h="3333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Dict. size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Corpus, %</a:t>
                      </a: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Coverage, %</a:t>
                      </a: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Speed, %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expat_xml_parse_fuzzer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428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-3.68</a:t>
                      </a: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solidFill>
                      <a:srgbClr val="FFC38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-2.72</a:t>
                      </a: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solidFill>
                      <a:srgbClr val="FFCC8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1.59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solidFill>
                      <a:srgbClr val="F6E295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libxml_xml_read_memory_fuzzer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780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30.81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41.14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24.13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70AB52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net_ftp_directory_listing_fuzzer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842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1.84</a:t>
                      </a:r>
                    </a:p>
                  </a:txBody>
                  <a:tcPr marT="19050" marB="19050" marR="28575" marL="28575" anchor="b">
                    <a:solidFill>
                      <a:srgbClr val="F5E19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1.03</a:t>
                      </a:r>
                    </a:p>
                  </a:txBody>
                  <a:tcPr marT="19050" marB="19050" marR="28575" marL="28575" anchor="b">
                    <a:solidFill>
                      <a:srgbClr val="F9E39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-16.02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FF5236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net_http_proxy_client_socket_fuzzer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2,006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303.90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26.36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-0.74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FFDE94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net_http_stream_parser_fuzzer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2,006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259.34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31.16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3.96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E8DC8E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net_url_request_fuzzer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1,239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127.44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6.78</a:t>
                      </a:r>
                    </a:p>
                  </a:txBody>
                  <a:tcPr marT="19050" marB="19050" marR="28575" marL="28575" anchor="b">
                    <a:solidFill>
                      <a:srgbClr val="D7D58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4.86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E3DA8B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net_websocket_frame_parser_fuzzer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925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3.85</a:t>
                      </a:r>
                    </a:p>
                  </a:txBody>
                  <a:tcPr marT="19050" marB="19050" marR="28575" marL="28575" anchor="b">
                    <a:solidFill>
                      <a:srgbClr val="E9DC8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0.35</a:t>
                      </a:r>
                    </a:p>
                  </a:txBody>
                  <a:tcPr marT="19050" marB="19050" marR="28575" marL="28575" anchor="b">
                    <a:solidFill>
                      <a:srgbClr val="FDE59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0.77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FBE497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pdf_css_fuzzer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2,037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-7.56</a:t>
                      </a:r>
                    </a:p>
                  </a:txBody>
                  <a:tcPr marT="19050" marB="19050" marR="28575" marL="28575" anchor="b">
                    <a:solidFill>
                      <a:srgbClr val="FF9F6A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-0.22</a:t>
                      </a:r>
                    </a:p>
                  </a:txBody>
                  <a:tcPr marT="19050" marB="19050" marR="28575" marL="28575" anchor="b">
                    <a:solidFill>
                      <a:srgbClr val="FFE29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-1.79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FFD48E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pdf_xml_fuzzer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927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8.04</a:t>
                      </a:r>
                    </a:p>
                  </a:txBody>
                  <a:tcPr marT="19050" marB="19050" marR="28575" marL="28575" anchor="b">
                    <a:solidFill>
                      <a:srgbClr val="D0D28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0.74</a:t>
                      </a:r>
                    </a:p>
                  </a:txBody>
                  <a:tcPr marT="19050" marB="19050" marR="28575" marL="28575" anchor="b">
                    <a:solidFill>
                      <a:srgbClr val="FBE49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4.52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E5DA8C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sqlite3_prepare_v2_fuzzer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657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370.04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201.68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-11.21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FF7E54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url_parse_fuzzer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650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473.33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-US" sz="1600"/>
                        <a:t>325.07</a:t>
                      </a:r>
                    </a:p>
                  </a:txBody>
                  <a:tcPr marT="19050" marB="19050" marR="28575" marL="28575" anchor="b"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-11.70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FF7951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v8_script_parser_fuzzer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1,535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25.63</a:t>
                      </a: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AA84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2.31</a:t>
                      </a: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2E09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9.27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8CF7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Recommended dictionary</a:t>
            </a:r>
          </a:p>
        </p:txBody>
      </p:sp>
      <p:sp>
        <p:nvSpPr>
          <p:cNvPr id="377" name="Shape 377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378" name="Shape 378"/>
          <p:cNvSpPr txBox="1"/>
          <p:nvPr/>
        </p:nvSpPr>
        <p:spPr>
          <a:xfrm>
            <a:off x="2110925" y="1123400"/>
            <a:ext cx="9144000" cy="59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Command: ['&lt;...&gt;/</a:t>
            </a:r>
            <a:r>
              <a:rPr b="1"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boringssl_read_pem_fuzzer</a:t>
            </a: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', &lt;...&gt;]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Bot: clusterfuzz-linux-pre-0234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Time ran: 3251.046254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INFO: Seed: 1441206595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#0	READ   units: 1166 exec/s: 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#1167	INITED cov: 204 bits: 366 indir: 16 units: 119 exec/s: 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#1168	NEW    cov: 277 bits: 366 indir: 22 units: 120 exec/s: 0 L: 129 MS: 1 InsertByte-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&lt;...&gt;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#147891067	DONE   cov: 278 bits: 370 indir: 22 units: 123 exec/s: 45490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###### Recommended dictionary. ######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"(:(\xe7\x9d/!;!;O"</a:t>
            </a:r>
            <a:r>
              <a:rPr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 # Uses: 8451959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"-----BEGIN "</a:t>
            </a:r>
            <a:r>
              <a:rPr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 # Uses: 8454876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###### End of recommended dictionary. ######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Done 147891067 runs in 3251 second(s)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stat::number_of_executed_units: 147891067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stat::average_exec_per_sec:     45490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&lt;...&gt;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Recommended dictionary</a:t>
            </a:r>
          </a:p>
        </p:txBody>
      </p:sp>
      <p:sp>
        <p:nvSpPr>
          <p:cNvPr id="384" name="Shape 384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385" name="Shape 385"/>
          <p:cNvSpPr txBox="1"/>
          <p:nvPr/>
        </p:nvSpPr>
        <p:spPr>
          <a:xfrm>
            <a:off x="2110925" y="1123400"/>
            <a:ext cx="9144000" cy="59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Command: ['&lt;...&gt;/</a:t>
            </a:r>
            <a:r>
              <a:rPr b="1" lang="en-US" sz="1600">
                <a:latin typeface="Courier New"/>
                <a:ea typeface="Courier New"/>
                <a:cs typeface="Courier New"/>
                <a:sym typeface="Courier New"/>
              </a:rPr>
              <a:t>net_url_request_fuzzer</a:t>
            </a: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, &lt;...&gt;]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Bot: clusterfuzz-linux-high-end-pre-0034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Time ran: 3251.478762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Dictionary: 128 entries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INFO: Seed: 964796221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#0	READ   units: 10055 exec/s: 0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#128	pulse  cov: 5322 bits: 7463 indir: 415 units: 10055 exec/s: 64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&lt;...&gt;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#366810	DONE   cov: 12167 bits: 55024 indir: 756 units: 10093 exec/s: 112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###### Recommended dictionary. ######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"blob"</a:t>
            </a:r>
            <a:r>
              <a:rPr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 # Uses: 3996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"http"</a:t>
            </a:r>
            <a:r>
              <a:rPr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 # Uses: 2420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"file"</a:t>
            </a:r>
            <a:r>
              <a:rPr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 # Uses: 1536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"foo"</a:t>
            </a:r>
            <a:r>
              <a:rPr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 # Uses: 1105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"ntlm"</a:t>
            </a:r>
            <a:r>
              <a:rPr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 # Uses: 922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###### End of recommended dictionary. ######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latin typeface="Courier New"/>
                <a:ea typeface="Courier New"/>
                <a:cs typeface="Courier New"/>
                <a:sym typeface="Courier New"/>
              </a:rPr>
              <a:t>&lt;...&gt;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Recommended dictionary</a:t>
            </a:r>
          </a:p>
        </p:txBody>
      </p:sp>
      <p:sp>
        <p:nvSpPr>
          <p:cNvPr id="391" name="Shape 391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392" name="Shape 392"/>
          <p:cNvSpPr txBox="1"/>
          <p:nvPr/>
        </p:nvSpPr>
        <p:spPr>
          <a:xfrm>
            <a:off x="2110925" y="1123400"/>
            <a:ext cx="9144000" cy="59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Command: ['&lt;...&gt;/</a:t>
            </a:r>
            <a:r>
              <a:rPr b="1"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net_parse_cookie_line_fuzzer'</a:t>
            </a: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&lt;...&gt;]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Bot: clusterfuzz-linux-high-end-pre-0080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Time ran: 3251.114852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INFO: Seed: 1831825350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#0	READ   units: 1142 exec/s: 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#1142	INITED cov: 318 bits: 1041 indir: 35 units: 332 exec/s: 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#1143	NEW    cov: 427 bits: 1041 indir: 41 units: 333 exec/s: 0 L: 29 MS: 1 ChangeByte-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&lt;...&gt;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#6808457	NEW    cov: 428 bits: 1045 indir: 41 units: 337 exec/s: 11272 L: 698 MS: 5 ChangeByte-AddFromTempAutoDict-ShuffleBytes-AddFromTempAutoDict-CrossOver- DE: </a:t>
            </a:r>
            <a:r>
              <a:rPr b="1"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"httponly"</a:t>
            </a: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b="1"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"path"</a:t>
            </a: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&lt;...&gt;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#36643517	DONE   cov: 428 bits: 1045 indir: 41 units: 337 exec/s: 11271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###### Recommended dictionary. ######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"httponly"</a:t>
            </a:r>
            <a:r>
              <a:rPr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 # Uses: 1917525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"path"</a:t>
            </a:r>
            <a:r>
              <a:rPr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 # Uses: 1942187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highlight>
                  <a:srgbClr val="D9EAD3"/>
                </a:highlight>
                <a:latin typeface="Courier New"/>
                <a:ea typeface="Courier New"/>
                <a:cs typeface="Courier New"/>
                <a:sym typeface="Courier New"/>
              </a:rPr>
              <a:t>###### End of recommended dictionary. ######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&lt;...&gt;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Seed corpus</a:t>
            </a:r>
          </a:p>
        </p:txBody>
      </p:sp>
      <p:sp>
        <p:nvSpPr>
          <p:cNvPr id="398" name="Shape 398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399" name="Shape 399"/>
          <p:cNvSpPr txBox="1"/>
          <p:nvPr/>
        </p:nvSpPr>
        <p:spPr>
          <a:xfrm>
            <a:off x="1161700" y="1220800"/>
            <a:ext cx="9665400" cy="18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$ ls testing/libfuzzer/fuzzers/woff2_corpus/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AhemSpaceLigature.woff2    DejaVuSerif.woff2    MEgalopolisExtra.woff2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Ahem.woff2                 EzraSIL.woff2        mplus-1p-regular.woff2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DejaVuSerif-webfont.woff2  LinLibertineO.woff2  OpenSans.woff2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tcu-font.woff2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Seed corpus</a:t>
            </a:r>
          </a:p>
        </p:txBody>
      </p:sp>
      <p:sp>
        <p:nvSpPr>
          <p:cNvPr id="405" name="Shape 405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406" name="Shape 406"/>
          <p:cNvSpPr txBox="1"/>
          <p:nvPr/>
        </p:nvSpPr>
        <p:spPr>
          <a:xfrm>
            <a:off x="1161700" y="1220800"/>
            <a:ext cx="9665400" cy="18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$ ls testing/libfuzzer/fuzzers/woff2_corpus/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AhemSpaceLigature.woff2    DejaVuSerif.woff2    MEgalopolisExtra.woff2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Ahem.woff2                 EzraSIL.woff2        mplus-1p-regular.woff2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DejaVuSerif-webfont.woff2  LinLibertineO.woff2  OpenSans.woff2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rPr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tcu-font.woff2</a:t>
            </a:r>
          </a:p>
        </p:txBody>
      </p:sp>
      <p:sp>
        <p:nvSpPr>
          <p:cNvPr id="407" name="Shape 407"/>
          <p:cNvSpPr txBox="1"/>
          <p:nvPr/>
        </p:nvSpPr>
        <p:spPr>
          <a:xfrm>
            <a:off x="1227350" y="2971025"/>
            <a:ext cx="9099000" cy="39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lvl="0" rtl="0">
              <a:lnSpc>
                <a:spcPct val="110795"/>
              </a:lnSpc>
              <a:spcBef>
                <a:spcPts val="0"/>
              </a:spcBef>
              <a:buNone/>
            </a:pPr>
            <a: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fuzzer_test("convert_woff2ttf_fuzzer") {</a:t>
            </a:r>
            <a:b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  sources = [</a:t>
            </a:r>
            <a:b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    "convert_woff2ttf_fuzzer.cc",</a:t>
            </a:r>
            <a:b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  ]</a:t>
            </a:r>
            <a:b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  deps = [</a:t>
            </a:r>
            <a:b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    "//third_party/woff2:woff2_dec",</a:t>
            </a:r>
            <a:b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  ]</a:t>
            </a:r>
            <a:b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D9EAD3"/>
                </a:highlight>
                <a:latin typeface="Ubuntu"/>
                <a:ea typeface="Ubuntu"/>
                <a:cs typeface="Ubuntu"/>
                <a:sym typeface="Ubuntu"/>
              </a:rPr>
              <a:t>  seed_corpus = "//testing/libfuzzer/fuzzers/woff2_corpus"</a:t>
            </a:r>
            <a:b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  libfuzzer_options = [ "max_len=803500" ]</a:t>
            </a:r>
            <a:b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}</a:t>
            </a:r>
          </a:p>
          <a:p>
            <a:pPr indent="0" lvl="0" marL="0" marR="0" rtl="0" algn="l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Custom options</a:t>
            </a:r>
          </a:p>
        </p:txBody>
      </p:sp>
      <p:sp>
        <p:nvSpPr>
          <p:cNvPr id="413" name="Shape 413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414" name="Shape 414"/>
          <p:cNvSpPr txBox="1"/>
          <p:nvPr/>
        </p:nvSpPr>
        <p:spPr>
          <a:xfrm>
            <a:off x="1227350" y="2971025"/>
            <a:ext cx="9099000" cy="39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lvl="0" rtl="0">
              <a:lnSpc>
                <a:spcPct val="110795"/>
              </a:lnSpc>
              <a:spcBef>
                <a:spcPts val="0"/>
              </a:spcBef>
              <a:buNone/>
            </a:pP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fuzzer_test("convert_woff2ttf_fuzzer") {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sources = [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  "convert_woff2ttf_fuzzer.cc",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]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deps = [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  "//third_party/woff2:woff2_dec",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]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seed_corpus = "//testing/libfuzzer/fuzzers/woff2_corpus"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  libfuzzer_options = [ "max_len=803500" ]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}</a:t>
            </a:r>
          </a:p>
          <a:p>
            <a:pPr indent="0" lvl="0" marL="0" marR="0" rtl="0" algn="l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$ ./fact 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Enter n to compute n! : </a:t>
            </a:r>
            <a:r>
              <a:rPr lang="en-US" sz="2000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5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5! = 120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$ ./fact 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Enter n to compute n! : </a:t>
            </a:r>
            <a:r>
              <a:rPr lang="en-US" sz="2000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AAAAAAAAAAAAAAAAAAAAAAAAAAAAAAAAAAAAAAAAAAAAAAAAAAAAAAAAAAAAAAAAAAAAAAAAAAAAAAAAAAAA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Segmentation fault (core dumped)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40000"/>
              <a:buFont typeface="Arial"/>
              <a:buNone/>
            </a:pPr>
            <a:r>
              <a:t/>
            </a:r>
            <a:endParaRPr sz="2000"/>
          </a:p>
        </p:txBody>
      </p:sp>
      <p:sp>
        <p:nvSpPr>
          <p:cNvPr id="92" name="Shape 92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My first year in university</a:t>
            </a:r>
          </a:p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Custom options</a:t>
            </a:r>
          </a:p>
        </p:txBody>
      </p:sp>
      <p:sp>
        <p:nvSpPr>
          <p:cNvPr id="420" name="Shape 420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421" name="Shape 421"/>
          <p:cNvSpPr txBox="1"/>
          <p:nvPr/>
        </p:nvSpPr>
        <p:spPr>
          <a:xfrm>
            <a:off x="1227350" y="2971025"/>
            <a:ext cx="9099000" cy="39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lvl="0" rtl="0">
              <a:lnSpc>
                <a:spcPct val="110795"/>
              </a:lnSpc>
              <a:spcBef>
                <a:spcPts val="0"/>
              </a:spcBef>
              <a:buNone/>
            </a:pP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fuzzer_test("convert_woff2ttf_fuzzer") {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sources = [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  "convert_woff2ttf_fuzzer.cc",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]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deps = [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  "//third_party/woff2:woff2_dec",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]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 seed_corpus = "//testing/libfuzzer/fuzzers/woff2_corpus"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  libfuzzer_options = [ "max_len=803500" ]</a:t>
            </a:r>
            <a:b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22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}</a:t>
            </a:r>
          </a:p>
          <a:p>
            <a:pPr indent="0" lvl="0" marL="0" marR="0" rtl="0" algn="l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22" name="Shape 4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325" y="1151725"/>
            <a:ext cx="9355150" cy="1716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Optimization [initial version]</a:t>
            </a:r>
          </a:p>
        </p:txBody>
      </p:sp>
      <p:sp>
        <p:nvSpPr>
          <p:cNvPr id="428" name="Shape 428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429" name="Shape 429"/>
          <p:cNvSpPr txBox="1"/>
          <p:nvPr/>
        </p:nvSpPr>
        <p:spPr>
          <a:xfrm>
            <a:off x="1625600" y="1320800"/>
            <a:ext cx="9099000" cy="5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#include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"third_party/zlib/zlib.h"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0088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Entry point for LibFuzzer.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extern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"C"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LLVMFuzzerTestOneInput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unsigned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size_t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uint8_t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1024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1024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size_t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buffer_length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sizeof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if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Z_OK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uncompress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&amp;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buffer_length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0" lvl="0" marL="0" marR="0" rtl="0" algn="l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4444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Optimization [initial version]</a:t>
            </a:r>
          </a:p>
        </p:txBody>
      </p:sp>
      <p:sp>
        <p:nvSpPr>
          <p:cNvPr id="435" name="Shape 435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436" name="Shape 436"/>
          <p:cNvSpPr txBox="1"/>
          <p:nvPr/>
        </p:nvSpPr>
        <p:spPr>
          <a:xfrm>
            <a:off x="1625600" y="1320800"/>
            <a:ext cx="9099000" cy="5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#include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"third_party/zlib/zlib.h"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0088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Entry point for LibFuzzer.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extern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"C"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LLVMFuzzerTestOneInput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unsigned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size_t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uint8_t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buffer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600">
                <a:solidFill>
                  <a:srgbClr val="0066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1024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1024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};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size_t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buffer_length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sizeof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if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Z_OK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uncompress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&amp;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buffer_length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0" lvl="0" marL="0" marR="0" rtl="0" algn="l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4444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Optimization [why you did that?]</a:t>
            </a:r>
          </a:p>
        </p:txBody>
      </p:sp>
      <p:sp>
        <p:nvSpPr>
          <p:cNvPr id="442" name="Shape 442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443" name="Shape 443"/>
          <p:cNvSpPr txBox="1"/>
          <p:nvPr/>
        </p:nvSpPr>
        <p:spPr>
          <a:xfrm>
            <a:off x="1625600" y="1320800"/>
            <a:ext cx="9640500" cy="5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#include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"third_party/zlib/zlib.h"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0088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Entry point for LibFuzzer.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extern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"C"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LLVMFuzzerTestOneInput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unsigned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size_t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   const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NUM_ITEMS 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1024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1024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   const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BUF_SIZE 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NUM_ITEMS 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sizeof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660066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uint8_t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0066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   uint8_t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buffer 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uint8_t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NUM_ITEMS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   uLongf buffer_length 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uLongf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BUF_SIZE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   memset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BUF_SIZE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if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Z_OK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uncompress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&amp;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buffer_length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static_cast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&lt;uLong&gt;(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       delete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buffer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   delete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-US" sz="1600"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 buffer</a:t>
            </a:r>
            <a:r>
              <a:rPr lang="en-US" sz="1600">
                <a:solidFill>
                  <a:srgbClr val="666600"/>
                </a:solidFill>
                <a:highlight>
                  <a:srgbClr val="D9EAD3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88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Optimization [reanimation]</a:t>
            </a:r>
          </a:p>
        </p:txBody>
      </p:sp>
      <p:sp>
        <p:nvSpPr>
          <p:cNvPr id="449" name="Shape 449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450" name="Shape 450"/>
          <p:cNvSpPr txBox="1"/>
          <p:nvPr/>
        </p:nvSpPr>
        <p:spPr>
          <a:xfrm>
            <a:off x="1625600" y="1320800"/>
            <a:ext cx="9630000" cy="5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#include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"third_party/zlib/zlib.h"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0088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Entry point for LibFuzzer.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extern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"C"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LLVMFuzzerTestOneInput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unsigned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size_t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const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NUM_ITEMS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1024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1024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const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BUF_SIZE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NUM_ITEMS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sizeof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uint8_t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uint8_t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buffer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uint8_t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NUM_ITEMS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uLongf buffer_length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uLongf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BUF_SIZE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memset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BUF_SIZE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if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Z_OK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uncompress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&amp;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buffer_length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static_cast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&lt;uLong&gt;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    delete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buffer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delete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buffer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88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Optimization [reanimation]</a:t>
            </a:r>
          </a:p>
        </p:txBody>
      </p:sp>
      <p:sp>
        <p:nvSpPr>
          <p:cNvPr id="456" name="Shape 456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457" name="Shape 457"/>
          <p:cNvSpPr txBox="1"/>
          <p:nvPr/>
        </p:nvSpPr>
        <p:spPr>
          <a:xfrm>
            <a:off x="1625600" y="1320800"/>
            <a:ext cx="9710700" cy="5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#include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"third_party/zlib/zlib.h"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00"/>
                </a:solidFill>
                <a:highlight>
                  <a:srgbClr val="99FF99"/>
                </a:highlight>
                <a:latin typeface="Consolas"/>
                <a:ea typeface="Consolas"/>
                <a:cs typeface="Consolas"/>
                <a:sym typeface="Consolas"/>
              </a:rPr>
              <a:t>static Bytef buffer[256 * 1024] = { 0 };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Entry point for LibFuzzer.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extern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"C"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LLVMFuzzerTestOneInput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unsigned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size_t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00"/>
                </a:solidFill>
                <a:highlight>
                  <a:srgbClr val="99FF99"/>
                </a:highlight>
                <a:latin typeface="Consolas"/>
                <a:ea typeface="Consolas"/>
                <a:cs typeface="Consolas"/>
                <a:sym typeface="Consolas"/>
              </a:rPr>
              <a:t>    uLongf buffer_length = static_cast&lt;uLongf&gt;(sizeof(buffer));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const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BUF_SIZE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NUM_ITEMS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sizeof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uint8_t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uint8_t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buffer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uint8_t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NUM_ITEMS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uLongf buffer_length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uLongf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BUF_SIZE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memset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BUF_SIZE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if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Z_OK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uncompress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&amp;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buffer_length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static_cast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&lt;uLong&gt;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    delete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buffer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666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   delete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[]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buffer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88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Optimization [final version]</a:t>
            </a:r>
          </a:p>
        </p:txBody>
      </p:sp>
      <p:sp>
        <p:nvSpPr>
          <p:cNvPr id="463" name="Shape 463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464" name="Shape 464"/>
          <p:cNvSpPr txBox="1"/>
          <p:nvPr/>
        </p:nvSpPr>
        <p:spPr>
          <a:xfrm>
            <a:off x="1625600" y="1320800"/>
            <a:ext cx="9710700" cy="5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rIns="38100" wrap="square" tIns="38100">
            <a:noAutofit/>
          </a:bodyPr>
          <a:lstStyle/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#include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"third_party/zlib/zlib.h"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0088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Bytef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600">
                <a:solidFill>
                  <a:srgbClr val="0066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256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4CCCC"/>
                </a:highlight>
                <a:latin typeface="Consolas"/>
                <a:ea typeface="Consolas"/>
                <a:cs typeface="Consolas"/>
                <a:sym typeface="Consolas"/>
              </a:rPr>
              <a:t>1024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88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88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Entry point for LibFuzzer.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extern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"C"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LLVMFuzzerTestOneInput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uint8_t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00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size_t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size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uLongf buffer_length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static_cast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&lt;uLongf&gt;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sizeof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00008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if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Z_OK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uncompress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&amp;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buffer_length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data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static_cast</a:t>
            </a:r>
            <a:r>
              <a:rPr lang="en-US" sz="1600">
                <a:solidFill>
                  <a:srgbClr val="008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&lt;uLong&gt;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)))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00008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00008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return</a:t>
            </a:r>
            <a:r>
              <a:rPr lang="en-US" sz="16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rgbClr val="00666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666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0" lvl="0" marL="0" marR="0" rtl="0" algn="l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88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Guess performance difference?</a:t>
            </a:r>
          </a:p>
        </p:txBody>
      </p:sp>
      <p:sp>
        <p:nvSpPr>
          <p:cNvPr id="470" name="Shape 470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id="471" name="Shape 4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6802" y="1397000"/>
            <a:ext cx="8657599" cy="485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remove memset() for 1MB heap buffer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5x</a:t>
            </a:r>
          </a:p>
        </p:txBody>
      </p:sp>
      <p:sp>
        <p:nvSpPr>
          <p:cNvPr id="477" name="Shape 477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Guess performance difference?</a:t>
            </a:r>
          </a:p>
        </p:txBody>
      </p:sp>
      <p:sp>
        <p:nvSpPr>
          <p:cNvPr id="478" name="Shape 478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remove memset() for 1MB heap buffer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5x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move 1MB heap buffer to the stack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2x</a:t>
            </a:r>
          </a:p>
        </p:txBody>
      </p:sp>
      <p:sp>
        <p:nvSpPr>
          <p:cNvPr id="484" name="Shape 484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Guess performance difference?</a:t>
            </a:r>
          </a:p>
        </p:txBody>
      </p:sp>
      <p:sp>
        <p:nvSpPr>
          <p:cNvPr id="485" name="Shape 485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$ ./fact 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Enter n to compute n! : </a:t>
            </a:r>
            <a:r>
              <a:rPr lang="en-US" sz="2000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5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5! = 120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$ ./fact 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Enter n to compute n! : </a:t>
            </a:r>
            <a:r>
              <a:rPr lang="en-US" sz="2000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AAAAAAAAAAAAAAAAAAAAAAAAAAAAAAAAAAAAAAAAAAAAAAAAAAAAAAAAAAAAAAAAAAAAAAAAAAAAAAAAAAAA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Segmentation fault (core dumped)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$ ./fact 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Enter n to compute n! : </a:t>
            </a:r>
            <a:r>
              <a:rPr lang="en-US" sz="2000">
                <a:solidFill>
                  <a:srgbClr val="980000"/>
                </a:solidFill>
                <a:latin typeface="Ubuntu"/>
                <a:ea typeface="Ubuntu"/>
                <a:cs typeface="Ubuntu"/>
                <a:sym typeface="Ubuntu"/>
              </a:rPr>
              <a:t>12345678990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rgbClr val="444444"/>
                </a:solidFill>
                <a:latin typeface="Ubuntu"/>
                <a:ea typeface="Ubuntu"/>
                <a:cs typeface="Ubuntu"/>
                <a:sym typeface="Ubuntu"/>
              </a:rPr>
              <a:t>-539222898! = 1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40000"/>
              <a:buFont typeface="Arial"/>
              <a:buNone/>
            </a:pPr>
            <a:r>
              <a:t/>
            </a:r>
            <a:endParaRPr sz="2000"/>
          </a:p>
        </p:txBody>
      </p:sp>
      <p:sp>
        <p:nvSpPr>
          <p:cNvPr id="99" name="Shape 99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My first year in university</a:t>
            </a:r>
          </a:p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1800" y="4408550"/>
            <a:ext cx="2268524" cy="225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remove memset() for 1MB heap buffer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5x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move 1MB heap buffer to the stack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 256KB instead of 1Mb on the stack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3x</a:t>
            </a:r>
          </a:p>
          <a:p>
            <a:pPr indent="-69850" lvl="0" marL="0" rtl="0" algn="ctr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39285"/>
              <a:buNone/>
            </a:pPr>
            <a:r>
              <a:t/>
            </a:r>
            <a:endParaRPr/>
          </a:p>
        </p:txBody>
      </p:sp>
      <p:sp>
        <p:nvSpPr>
          <p:cNvPr id="491" name="Shape 491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Guess performance difference?</a:t>
            </a:r>
          </a:p>
        </p:txBody>
      </p:sp>
      <p:sp>
        <p:nvSpPr>
          <p:cNvPr id="492" name="Shape 492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remove memset() for 1MB heap buffer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5x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move 1MB heap buffer to the stack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 256KB instead of 1Mb on the stack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move 256KB buffer from stack to global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2x</a:t>
            </a:r>
          </a:p>
          <a:p>
            <a:pPr indent="-69850" lvl="0" marL="0" rtl="0" algn="l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39285"/>
              <a:buNone/>
            </a:pPr>
            <a:r>
              <a:t/>
            </a:r>
            <a:endParaRPr/>
          </a:p>
        </p:txBody>
      </p:sp>
      <p:sp>
        <p:nvSpPr>
          <p:cNvPr id="498" name="Shape 498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Guess performance difference?</a:t>
            </a:r>
          </a:p>
        </p:txBody>
      </p:sp>
      <p:sp>
        <p:nvSpPr>
          <p:cNvPr id="499" name="Shape 499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44444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remove memset() for 1MB heap buffer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5x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move 1MB heap buffer to the stack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 256KB instead of 1Mb on the stack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move 256KB buffer from stack to global -&gt; ~</a:t>
            </a:r>
            <a:r>
              <a:rPr b="1" lang="en-US" sz="3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2x</a:t>
            </a:r>
          </a:p>
          <a:p>
            <a:pPr indent="-69850" lvl="0" marL="0" rtl="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ct val="55000"/>
              <a:buNone/>
            </a:pPr>
            <a:r>
              <a:t/>
            </a:r>
            <a:endParaRPr sz="20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9850" lvl="0" marL="0" rtl="0" algn="ctr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ct val="25000"/>
              <a:buNone/>
            </a:pPr>
            <a:r>
              <a:rPr b="1" lang="en-US" sz="60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53x</a:t>
            </a:r>
          </a:p>
        </p:txBody>
      </p:sp>
      <p:sp>
        <p:nvSpPr>
          <p:cNvPr id="505" name="Shape 505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Guess performance difference?</a:t>
            </a:r>
          </a:p>
        </p:txBody>
      </p:sp>
      <p:sp>
        <p:nvSpPr>
          <p:cNvPr id="506" name="Shape 506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id="507" name="Shape 5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800" y="3976825"/>
            <a:ext cx="3599826" cy="269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00towl.jpg" id="508" name="Shape 5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1198" y="3976825"/>
            <a:ext cx="3973126" cy="269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/>
          <p:nvPr>
            <p:ph type="ctrTitle"/>
          </p:nvPr>
        </p:nvSpPr>
        <p:spPr>
          <a:xfrm>
            <a:off x="3929974" y="1316917"/>
            <a:ext cx="673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SzPct val="25000"/>
              <a:buFont typeface="Calibri"/>
              <a:buNone/>
            </a:pPr>
            <a:r>
              <a:rPr lang="en-US" sz="5400"/>
              <a:t>Chromium integration</a:t>
            </a:r>
          </a:p>
        </p:txBody>
      </p:sp>
      <p:sp>
        <p:nvSpPr>
          <p:cNvPr id="514" name="Shape 514"/>
          <p:cNvSpPr txBox="1"/>
          <p:nvPr>
            <p:ph idx="1" type="subTitle"/>
          </p:nvPr>
        </p:nvSpPr>
        <p:spPr>
          <a:xfrm>
            <a:off x="3929975" y="3796600"/>
            <a:ext cx="54462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i="1" lang="en-US"/>
              <a:t>Homework assignment</a:t>
            </a:r>
          </a:p>
        </p:txBody>
      </p:sp>
      <p:sp>
        <p:nvSpPr>
          <p:cNvPr id="515" name="Shape 51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#include "libxml/parser.h"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extern "C" int </a:t>
            </a:r>
            <a:r>
              <a:rPr b="1" lang="en-US" sz="1800"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LLVMFuzzerTestOneInput</a:t>
            </a: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(const uint8_t *</a:t>
            </a:r>
            <a:r>
              <a:rPr b="1" lang="en-US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, size_t </a:t>
            </a:r>
            <a:r>
              <a:rPr b="1" lang="en-US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) {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  auto doc = </a:t>
            </a:r>
            <a:r>
              <a:rPr b="1" lang="en-US" sz="1800">
                <a:highlight>
                  <a:srgbClr val="FF00FF"/>
                </a:highlight>
                <a:latin typeface="Consolas"/>
                <a:ea typeface="Consolas"/>
                <a:cs typeface="Consolas"/>
                <a:sym typeface="Consolas"/>
              </a:rPr>
              <a:t>xmlReadMemory</a:t>
            </a: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-US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data</a:t>
            </a: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US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, "noname.xml", NULL, 0);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  if (doc) {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    xmlFreeDoc(doc);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  }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  return 0;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sz="1800">
              <a:solidFill>
                <a:srgbClr val="44444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1" name="Shape 521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Fuzz target (== target function)</a:t>
            </a:r>
          </a:p>
        </p:txBody>
      </p:sp>
      <p:sp>
        <p:nvSpPr>
          <p:cNvPr id="522" name="Shape 522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523" name="Shape 523"/>
          <p:cNvSpPr txBox="1"/>
          <p:nvPr/>
        </p:nvSpPr>
        <p:spPr>
          <a:xfrm>
            <a:off x="1366250" y="6375800"/>
            <a:ext cx="79386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>
                <a:solidFill>
                  <a:srgbClr val="0563C1"/>
                </a:solidFill>
                <a:hlinkClick r:id="rId3"/>
              </a:rPr>
              <a:t>https://chromium.googlesource.com/chromium/src/+/master/testing/libfuzzer/README.md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69850" lvl="0" marL="0" rtl="0">
              <a:lnSpc>
                <a:spcPct val="110795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fuzzer_test("libxml_xml_read_memory_fuzzer") {</a:t>
            </a:r>
            <a:br>
              <a:rPr lang="en-US" sz="190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  sources = [</a:t>
            </a:r>
            <a:br>
              <a:rPr lang="en-US" sz="190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    "libxml_xml_read_memory_fuzzer.cc",</a:t>
            </a:r>
            <a:br>
              <a:rPr lang="en-US" sz="190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  ]</a:t>
            </a:r>
            <a:br>
              <a:rPr lang="en-US" sz="190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  deps = [</a:t>
            </a:r>
            <a:br>
              <a:rPr lang="en-US" sz="190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    "//third_party/libxml:libxml",</a:t>
            </a:r>
            <a:br>
              <a:rPr lang="en-US" sz="190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  ]</a:t>
            </a:r>
            <a:br>
              <a:rPr lang="en-US" sz="190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t/>
            </a:r>
            <a:endParaRPr sz="1900">
              <a:solidFill>
                <a:srgbClr val="44444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9" name="Shape 529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Build configuration</a:t>
            </a:r>
          </a:p>
        </p:txBody>
      </p:sp>
      <p:sp>
        <p:nvSpPr>
          <p:cNvPr id="530" name="Shape 530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descr="OPRA_FUZZER.jpg" id="531" name="Shape 5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0925" y="1939550"/>
            <a:ext cx="4551225" cy="3413425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Shape 532"/>
          <p:cNvSpPr txBox="1"/>
          <p:nvPr/>
        </p:nvSpPr>
        <p:spPr>
          <a:xfrm>
            <a:off x="1366250" y="6375800"/>
            <a:ext cx="79386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>
                <a:solidFill>
                  <a:srgbClr val="0563C1"/>
                </a:solidFill>
                <a:hlinkClick r:id="rId4"/>
              </a:rPr>
              <a:t>https://chromium.googlesource.com/chromium/src/+/master/testing/libfuzzer/README.md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 txBox="1"/>
          <p:nvPr>
            <p:ph idx="1" type="body"/>
          </p:nvPr>
        </p:nvSpPr>
        <p:spPr>
          <a:xfrm>
            <a:off x="838200" y="1825200"/>
            <a:ext cx="10515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 Chrome Fuzzer Program allows you to run fuzzers on Google hardware at Google scale across thousands of cores. </a:t>
            </a:r>
            <a:r>
              <a:rPr lang="en-US" sz="2400">
                <a:highlight>
                  <a:srgbClr val="D9EAD3"/>
                </a:highlight>
                <a:latin typeface="Arial"/>
                <a:ea typeface="Arial"/>
                <a:cs typeface="Arial"/>
                <a:sym typeface="Arial"/>
              </a:rPr>
              <a:t>You receive 100% of the reward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 value for any bugs found by your fuzzer </a:t>
            </a:r>
            <a:r>
              <a:rPr lang="en-US" sz="2400">
                <a:highlight>
                  <a:srgbClr val="D9EAD3"/>
                </a:highlight>
                <a:latin typeface="Arial"/>
                <a:ea typeface="Arial"/>
                <a:cs typeface="Arial"/>
                <a:sym typeface="Arial"/>
              </a:rPr>
              <a:t>plus a bonus $500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, provided the same bug was not found by one of our fuzzers within 48 hours. There are two ways to participate:</a:t>
            </a:r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libFuzzer</a:t>
            </a:r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ClusterFuzz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Shape 538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Chrome Fuzzer Program</a:t>
            </a:r>
          </a:p>
        </p:txBody>
      </p:sp>
      <p:sp>
        <p:nvSpPr>
          <p:cNvPr id="539" name="Shape 539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540" name="Shape 540"/>
          <p:cNvSpPr txBox="1"/>
          <p:nvPr/>
        </p:nvSpPr>
        <p:spPr>
          <a:xfrm>
            <a:off x="1366250" y="6375800"/>
            <a:ext cx="79386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https://www.google.com/about/appsecurity/chrome-rewards/index.html#fuzzerprogram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Chrome Fuzzer Program</a:t>
            </a:r>
          </a:p>
        </p:txBody>
      </p:sp>
      <p:sp>
        <p:nvSpPr>
          <p:cNvPr id="546" name="Shape 546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547" name="Shape 547"/>
          <p:cNvSpPr txBox="1"/>
          <p:nvPr/>
        </p:nvSpPr>
        <p:spPr>
          <a:xfrm>
            <a:off x="1366250" y="6375800"/>
            <a:ext cx="79386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https://www.google.com/about/appsecurity/chrome-rewards/index.html#fuzzerprogram</a:t>
            </a:r>
          </a:p>
        </p:txBody>
      </p:sp>
      <p:pic>
        <p:nvPicPr>
          <p:cNvPr descr="WHEN_YOU_MADE_A_GOOD_FUZZER.jpg" id="548" name="Shape 5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3163" y="1706425"/>
            <a:ext cx="5205666" cy="390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hape 553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How to start [</a:t>
            </a:r>
            <a:r>
              <a:rPr lang="en-US"/>
              <a:t>1/2</a:t>
            </a:r>
            <a:r>
              <a:rPr lang="en-US"/>
              <a:t>]</a:t>
            </a:r>
          </a:p>
        </p:txBody>
      </p:sp>
      <p:sp>
        <p:nvSpPr>
          <p:cNvPr id="554" name="Shape 554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sp>
        <p:nvSpPr>
          <p:cNvPr id="555" name="Shape 555"/>
          <p:cNvSpPr/>
          <p:nvPr/>
        </p:nvSpPr>
        <p:spPr>
          <a:xfrm>
            <a:off x="1941125" y="3494400"/>
            <a:ext cx="2652000" cy="745500"/>
          </a:xfrm>
          <a:prstGeom prst="homePlate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121875" lIns="121875" rIns="121875" wrap="square" tIns="12187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56" name="Shape 556"/>
          <p:cNvSpPr txBox="1"/>
          <p:nvPr/>
        </p:nvSpPr>
        <p:spPr>
          <a:xfrm>
            <a:off x="1941126" y="3631950"/>
            <a:ext cx="23223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Chose “entry point”</a:t>
            </a:r>
          </a:p>
        </p:txBody>
      </p:sp>
      <p:grpSp>
        <p:nvGrpSpPr>
          <p:cNvPr id="557" name="Shape 557"/>
          <p:cNvGrpSpPr/>
          <p:nvPr/>
        </p:nvGrpSpPr>
        <p:grpSpPr>
          <a:xfrm>
            <a:off x="3046420" y="2905615"/>
            <a:ext cx="198900" cy="593656"/>
            <a:chOff x="777447" y="1610215"/>
            <a:chExt cx="198900" cy="593656"/>
          </a:xfrm>
        </p:grpSpPr>
        <p:cxnSp>
          <p:nvCxnSpPr>
            <p:cNvPr id="558" name="Shape 558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rgbClr val="424242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59" name="Shape 559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rgbClr val="F4B4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60" name="Shape 560"/>
          <p:cNvSpPr txBox="1"/>
          <p:nvPr/>
        </p:nvSpPr>
        <p:spPr>
          <a:xfrm>
            <a:off x="1918575" y="1670100"/>
            <a:ext cx="2819100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Find a function with raw data input controlled by external source (user, server, etc)</a:t>
            </a:r>
          </a:p>
        </p:txBody>
      </p:sp>
      <p:sp>
        <p:nvSpPr>
          <p:cNvPr id="561" name="Shape 561"/>
          <p:cNvSpPr txBox="1"/>
          <p:nvPr/>
        </p:nvSpPr>
        <p:spPr>
          <a:xfrm>
            <a:off x="4794750" y="5053125"/>
            <a:ext cx="2910300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Write a target function which feeds fuzzer’s data into function chosen to fuzz</a:t>
            </a:r>
          </a:p>
        </p:txBody>
      </p:sp>
      <p:sp>
        <p:nvSpPr>
          <p:cNvPr id="562" name="Shape 562"/>
          <p:cNvSpPr/>
          <p:nvPr/>
        </p:nvSpPr>
        <p:spPr>
          <a:xfrm>
            <a:off x="4263375" y="3494400"/>
            <a:ext cx="3766500" cy="7455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121875" lIns="121875" rIns="121875" wrap="square" tIns="12187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63" name="Shape 563"/>
          <p:cNvSpPr txBox="1"/>
          <p:nvPr/>
        </p:nvSpPr>
        <p:spPr>
          <a:xfrm>
            <a:off x="4676350" y="3631625"/>
            <a:ext cx="30288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LLVMFuzzerTestOneInput()</a:t>
            </a:r>
          </a:p>
        </p:txBody>
      </p:sp>
      <p:grpSp>
        <p:nvGrpSpPr>
          <p:cNvPr id="564" name="Shape 564"/>
          <p:cNvGrpSpPr/>
          <p:nvPr/>
        </p:nvGrpSpPr>
        <p:grpSpPr>
          <a:xfrm>
            <a:off x="5973070" y="4234358"/>
            <a:ext cx="198900" cy="593656"/>
            <a:chOff x="5958946" y="2938958"/>
            <a:chExt cx="198900" cy="593656"/>
          </a:xfrm>
        </p:grpSpPr>
        <p:cxnSp>
          <p:nvCxnSpPr>
            <p:cNvPr id="565" name="Shape 565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rgbClr val="424242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66" name="Shape 566"/>
            <p:cNvSpPr/>
            <p:nvPr/>
          </p:nvSpPr>
          <p:spPr>
            <a:xfrm flipH="1" rot="10800000">
              <a:off x="5958946" y="3333714"/>
              <a:ext cx="198900" cy="198900"/>
            </a:xfrm>
            <a:prstGeom prst="ellipse">
              <a:avLst/>
            </a:prstGeom>
            <a:solidFill>
              <a:srgbClr val="F4B4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67" name="Shape 567"/>
          <p:cNvSpPr/>
          <p:nvPr/>
        </p:nvSpPr>
        <p:spPr>
          <a:xfrm>
            <a:off x="7720275" y="3494400"/>
            <a:ext cx="2712900" cy="7455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121875" lIns="121875" rIns="121875" wrap="square" tIns="12187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68" name="Shape 568"/>
          <p:cNvSpPr txBox="1"/>
          <p:nvPr/>
        </p:nvSpPr>
        <p:spPr>
          <a:xfrm>
            <a:off x="8464012" y="3631950"/>
            <a:ext cx="13155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</a:t>
            </a:r>
          </a:p>
        </p:txBody>
      </p:sp>
      <p:grpSp>
        <p:nvGrpSpPr>
          <p:cNvPr id="569" name="Shape 569"/>
          <p:cNvGrpSpPr/>
          <p:nvPr/>
        </p:nvGrpSpPr>
        <p:grpSpPr>
          <a:xfrm>
            <a:off x="8889007" y="2905615"/>
            <a:ext cx="198900" cy="593656"/>
            <a:chOff x="3918084" y="1610215"/>
            <a:chExt cx="198900" cy="593656"/>
          </a:xfrm>
        </p:grpSpPr>
        <p:cxnSp>
          <p:nvCxnSpPr>
            <p:cNvPr id="570" name="Shape 570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rgbClr val="424242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71" name="Shape 571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rgbClr val="F4B4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2" name="Shape 572"/>
          <p:cNvSpPr txBox="1"/>
          <p:nvPr/>
        </p:nvSpPr>
        <p:spPr>
          <a:xfrm>
            <a:off x="8102150" y="1670100"/>
            <a:ext cx="2426700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First version of the fuzzer is ready, let’s fuzz!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How to start [2/2]</a:t>
            </a:r>
          </a:p>
        </p:txBody>
      </p:sp>
      <p:sp>
        <p:nvSpPr>
          <p:cNvPr id="578" name="Shape 578"/>
          <p:cNvSpPr/>
          <p:nvPr/>
        </p:nvSpPr>
        <p:spPr>
          <a:xfrm>
            <a:off x="1941125" y="3494400"/>
            <a:ext cx="2652000" cy="745500"/>
          </a:xfrm>
          <a:prstGeom prst="homePlate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121875" lIns="121875" rIns="121875" wrap="square" tIns="12187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79" name="Shape 579"/>
          <p:cNvSpPr txBox="1"/>
          <p:nvPr/>
        </p:nvSpPr>
        <p:spPr>
          <a:xfrm>
            <a:off x="1941126" y="3631950"/>
            <a:ext cx="23223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Use existing tests</a:t>
            </a:r>
          </a:p>
        </p:txBody>
      </p:sp>
      <p:grpSp>
        <p:nvGrpSpPr>
          <p:cNvPr id="580" name="Shape 580"/>
          <p:cNvGrpSpPr/>
          <p:nvPr/>
        </p:nvGrpSpPr>
        <p:grpSpPr>
          <a:xfrm>
            <a:off x="3046420" y="2905615"/>
            <a:ext cx="198900" cy="593656"/>
            <a:chOff x="777447" y="1610215"/>
            <a:chExt cx="198900" cy="593656"/>
          </a:xfrm>
        </p:grpSpPr>
        <p:cxnSp>
          <p:nvCxnSpPr>
            <p:cNvPr id="581" name="Shape 581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rgbClr val="424242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82" name="Shape 582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rgbClr val="F4B4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83" name="Shape 583"/>
          <p:cNvSpPr txBox="1"/>
          <p:nvPr/>
        </p:nvSpPr>
        <p:spPr>
          <a:xfrm>
            <a:off x="1918575" y="1670100"/>
            <a:ext cx="2819100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Find a function with raw data input controlled by external source (user, server, etc)</a:t>
            </a:r>
          </a:p>
        </p:txBody>
      </p:sp>
      <p:sp>
        <p:nvSpPr>
          <p:cNvPr id="584" name="Shape 584"/>
          <p:cNvSpPr txBox="1"/>
          <p:nvPr/>
        </p:nvSpPr>
        <p:spPr>
          <a:xfrm>
            <a:off x="4516925" y="5053125"/>
            <a:ext cx="3111900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Replace testing input with data provided by LibFuzzer and wrap it into target function</a:t>
            </a:r>
          </a:p>
        </p:txBody>
      </p:sp>
      <p:sp>
        <p:nvSpPr>
          <p:cNvPr id="585" name="Shape 585"/>
          <p:cNvSpPr/>
          <p:nvPr/>
        </p:nvSpPr>
        <p:spPr>
          <a:xfrm>
            <a:off x="4263375" y="3494400"/>
            <a:ext cx="3766500" cy="7455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121875" lIns="121875" rIns="121875" wrap="square" tIns="12187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86" name="Shape 586"/>
          <p:cNvSpPr txBox="1"/>
          <p:nvPr/>
        </p:nvSpPr>
        <p:spPr>
          <a:xfrm>
            <a:off x="4676350" y="3631625"/>
            <a:ext cx="30288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LLVMFuzzerTestOneInput()</a:t>
            </a:r>
          </a:p>
        </p:txBody>
      </p:sp>
      <p:grpSp>
        <p:nvGrpSpPr>
          <p:cNvPr id="587" name="Shape 587"/>
          <p:cNvGrpSpPr/>
          <p:nvPr/>
        </p:nvGrpSpPr>
        <p:grpSpPr>
          <a:xfrm>
            <a:off x="5973070" y="4234358"/>
            <a:ext cx="198900" cy="593656"/>
            <a:chOff x="5958946" y="2938958"/>
            <a:chExt cx="198900" cy="593656"/>
          </a:xfrm>
        </p:grpSpPr>
        <p:cxnSp>
          <p:nvCxnSpPr>
            <p:cNvPr id="588" name="Shape 588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rgbClr val="424242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89" name="Shape 589"/>
            <p:cNvSpPr/>
            <p:nvPr/>
          </p:nvSpPr>
          <p:spPr>
            <a:xfrm flipH="1" rot="10800000">
              <a:off x="5958946" y="3333714"/>
              <a:ext cx="198900" cy="198900"/>
            </a:xfrm>
            <a:prstGeom prst="ellipse">
              <a:avLst/>
            </a:prstGeom>
            <a:solidFill>
              <a:srgbClr val="F4B4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90" name="Shape 590"/>
          <p:cNvSpPr/>
          <p:nvPr/>
        </p:nvSpPr>
        <p:spPr>
          <a:xfrm>
            <a:off x="7720275" y="3494400"/>
            <a:ext cx="2712900" cy="7455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121875" lIns="121875" rIns="121875" wrap="square" tIns="12187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91" name="Shape 591"/>
          <p:cNvSpPr txBox="1"/>
          <p:nvPr/>
        </p:nvSpPr>
        <p:spPr>
          <a:xfrm>
            <a:off x="8464012" y="3631950"/>
            <a:ext cx="13155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</a:t>
            </a:r>
          </a:p>
        </p:txBody>
      </p:sp>
      <p:grpSp>
        <p:nvGrpSpPr>
          <p:cNvPr id="592" name="Shape 592"/>
          <p:cNvGrpSpPr/>
          <p:nvPr/>
        </p:nvGrpSpPr>
        <p:grpSpPr>
          <a:xfrm>
            <a:off x="8889007" y="2905615"/>
            <a:ext cx="198900" cy="593656"/>
            <a:chOff x="3918084" y="1610215"/>
            <a:chExt cx="198900" cy="593656"/>
          </a:xfrm>
        </p:grpSpPr>
        <p:cxnSp>
          <p:nvCxnSpPr>
            <p:cNvPr id="593" name="Shape 593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rgbClr val="424242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94" name="Shape 594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rgbClr val="F4B4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95" name="Shape 595"/>
          <p:cNvSpPr txBox="1"/>
          <p:nvPr/>
        </p:nvSpPr>
        <p:spPr>
          <a:xfrm>
            <a:off x="8102150" y="1670100"/>
            <a:ext cx="2426700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First version of the fuzzer is ready, let’s fuzz!</a:t>
            </a:r>
          </a:p>
        </p:txBody>
      </p:sp>
      <p:sp>
        <p:nvSpPr>
          <p:cNvPr id="596" name="Shape 596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ctrTitle"/>
          </p:nvPr>
        </p:nvSpPr>
        <p:spPr>
          <a:xfrm>
            <a:off x="3929974" y="1316917"/>
            <a:ext cx="673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20536B"/>
              </a:buClr>
              <a:buSzPct val="25000"/>
              <a:buFont typeface="Calibri"/>
              <a:buNone/>
            </a:pPr>
            <a:r>
              <a:rPr lang="en-US"/>
              <a:t>Fuzzing</a:t>
            </a:r>
          </a:p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Q &amp; A</a:t>
            </a:r>
          </a:p>
        </p:txBody>
      </p:sp>
      <p:sp>
        <p:nvSpPr>
          <p:cNvPr id="602" name="Shape 602"/>
          <p:cNvSpPr txBox="1"/>
          <p:nvPr/>
        </p:nvSpPr>
        <p:spPr>
          <a:xfrm>
            <a:off x="10726738" y="7036816"/>
            <a:ext cx="6096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rIns="101575" wrap="square" tIns="10157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id="603" name="Shape 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2700" y="1500188"/>
            <a:ext cx="4953000" cy="2333625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Shape 604"/>
          <p:cNvSpPr txBox="1"/>
          <p:nvPr/>
        </p:nvSpPr>
        <p:spPr>
          <a:xfrm>
            <a:off x="2042725" y="4931575"/>
            <a:ext cx="8562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28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mmoroz@chromium.org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 sz="2800">
                <a:latin typeface="Consolas"/>
                <a:ea typeface="Consolas"/>
                <a:cs typeface="Consolas"/>
                <a:sym typeface="Consolas"/>
              </a:rPr>
              <a:t>Twitter: @dor3s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US" sz="2800">
                <a:latin typeface="Consolas"/>
                <a:ea typeface="Consolas"/>
                <a:cs typeface="Consolas"/>
                <a:sym typeface="Consolas"/>
              </a:rPr>
              <a:t>Telegram: @dor1s</a:t>
            </a:r>
          </a:p>
        </p:txBody>
      </p:sp>
      <p:sp>
        <p:nvSpPr>
          <p:cNvPr id="605" name="Shape 605"/>
          <p:cNvSpPr txBox="1"/>
          <p:nvPr>
            <p:ph type="title"/>
          </p:nvPr>
        </p:nvSpPr>
        <p:spPr>
          <a:xfrm>
            <a:off x="914400" y="4012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Thank you!</a:t>
            </a:r>
          </a:p>
        </p:txBody>
      </p:sp>
      <p:sp>
        <p:nvSpPr>
          <p:cNvPr id="606" name="Shape 606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idx="1" type="body"/>
          </p:nvPr>
        </p:nvSpPr>
        <p:spPr>
          <a:xfrm>
            <a:off x="5497750" y="1825200"/>
            <a:ext cx="60090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A software testing technique, often automated or semi-automated, that involves passing invalid, unexpected or random input to a program and monitor result for crashes, failed assertions, races, leaks, etc.</a:t>
            </a:r>
          </a:p>
          <a:p>
            <a:pPr indent="-69850" lvl="0" marL="0" rtl="0">
              <a:lnSpc>
                <a:spcPct val="113636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>
              <a:solidFill>
                <a:srgbClr val="44444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Fuzzing</a:t>
            </a:r>
          </a:p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pic>
        <p:nvPicPr>
          <p:cNvPr descr="Screen Shot 2016-02-07 at 8.50.55 AM.png"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589" y="1579400"/>
            <a:ext cx="359467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838200" y="583660"/>
            <a:ext cx="105156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1F6383"/>
              </a:buClr>
              <a:buSzPct val="25000"/>
              <a:buFont typeface="Calibri"/>
              <a:buNone/>
            </a:pPr>
            <a:r>
              <a:rPr lang="en-US"/>
              <a:t>Unit testing vs. Fuzz testing</a:t>
            </a:r>
          </a:p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</p:spPr>
        <p:txBody>
          <a:bodyPr anchorCtr="0" anchor="ctr" bIns="45700" lIns="0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  <p:graphicFrame>
        <p:nvGraphicFramePr>
          <p:cNvPr id="122" name="Shape 122"/>
          <p:cNvGraphicFramePr/>
          <p:nvPr/>
        </p:nvGraphicFramePr>
        <p:xfrm>
          <a:off x="842688" y="2019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{5E46B628-5542-49D8-B602-28BB0EAA1F21}</a:tableStyleId>
              </a:tblPr>
              <a:tblGrid>
                <a:gridCol w="3770875"/>
                <a:gridCol w="2111525"/>
                <a:gridCol w="2066975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000"/>
                        <a:t>Unit Testing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000"/>
                        <a:t>Old Fuzzing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Test small parts of code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Can be automated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Regression testing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  <a:r>
                        <a:rPr lang="en-US" sz="2400">
                          <a:solidFill>
                            <a:srgbClr val="000000"/>
                          </a:solidFill>
                        </a:rPr>
                        <a:t> / </a:t>
                      </a: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>
                          <a:solidFill>
                            <a:srgbClr val="000000"/>
                          </a:solidFill>
                        </a:rPr>
                        <a:t>Easy to write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>
                          <a:solidFill>
                            <a:srgbClr val="000000"/>
                          </a:solidFill>
                        </a:rPr>
                        <a:t>Looking for new bugs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  <a:r>
                        <a:rPr lang="en-US" sz="2400">
                          <a:solidFill>
                            <a:srgbClr val="000000"/>
                          </a:solidFill>
                        </a:rPr>
                        <a:t> / </a:t>
                      </a: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✔✔✔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2000"/>
                        <a:t>Looking for vulnerabilities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 sz="2400">
                          <a:solidFill>
                            <a:srgbClr val="009900"/>
                          </a:solidFill>
                        </a:rPr>
                        <a:t>✔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